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handoutMasterIdLst>
    <p:handoutMasterId r:id="rId64"/>
  </p:handoutMasterIdLst>
  <p:sldIdLst>
    <p:sldId id="256" r:id="rId2"/>
    <p:sldId id="477" r:id="rId3"/>
    <p:sldId id="342" r:id="rId4"/>
    <p:sldId id="493" r:id="rId5"/>
    <p:sldId id="494" r:id="rId6"/>
    <p:sldId id="497" r:id="rId7"/>
    <p:sldId id="498" r:id="rId8"/>
    <p:sldId id="499" r:id="rId9"/>
    <p:sldId id="501" r:id="rId10"/>
    <p:sldId id="502" r:id="rId11"/>
    <p:sldId id="503" r:id="rId12"/>
    <p:sldId id="504" r:id="rId13"/>
    <p:sldId id="505" r:id="rId14"/>
    <p:sldId id="506" r:id="rId15"/>
    <p:sldId id="507" r:id="rId16"/>
    <p:sldId id="508" r:id="rId17"/>
    <p:sldId id="509" r:id="rId18"/>
    <p:sldId id="510" r:id="rId19"/>
    <p:sldId id="490" r:id="rId20"/>
    <p:sldId id="512" r:id="rId21"/>
    <p:sldId id="487" r:id="rId22"/>
    <p:sldId id="488" r:id="rId23"/>
    <p:sldId id="489" r:id="rId24"/>
    <p:sldId id="484" r:id="rId25"/>
    <p:sldId id="344" r:id="rId26"/>
    <p:sldId id="513" r:id="rId27"/>
    <p:sldId id="345" r:id="rId28"/>
    <p:sldId id="491" r:id="rId29"/>
    <p:sldId id="514" r:id="rId30"/>
    <p:sldId id="515" r:id="rId31"/>
    <p:sldId id="517" r:id="rId32"/>
    <p:sldId id="516" r:id="rId33"/>
    <p:sldId id="435" r:id="rId34"/>
    <p:sldId id="436" r:id="rId35"/>
    <p:sldId id="437" r:id="rId36"/>
    <p:sldId id="427" r:id="rId37"/>
    <p:sldId id="428" r:id="rId38"/>
    <p:sldId id="429" r:id="rId39"/>
    <p:sldId id="430" r:id="rId40"/>
    <p:sldId id="431" r:id="rId41"/>
    <p:sldId id="432" r:id="rId42"/>
    <p:sldId id="433" r:id="rId43"/>
    <p:sldId id="278" r:id="rId44"/>
    <p:sldId id="449" r:id="rId45"/>
    <p:sldId id="450" r:id="rId46"/>
    <p:sldId id="451" r:id="rId47"/>
    <p:sldId id="452" r:id="rId48"/>
    <p:sldId id="453" r:id="rId49"/>
    <p:sldId id="454" r:id="rId50"/>
    <p:sldId id="455" r:id="rId51"/>
    <p:sldId id="456" r:id="rId52"/>
    <p:sldId id="393" r:id="rId53"/>
    <p:sldId id="280" r:id="rId54"/>
    <p:sldId id="462" r:id="rId55"/>
    <p:sldId id="463" r:id="rId56"/>
    <p:sldId id="464" r:id="rId57"/>
    <p:sldId id="465" r:id="rId58"/>
    <p:sldId id="466" r:id="rId59"/>
    <p:sldId id="467" r:id="rId60"/>
    <p:sldId id="475" r:id="rId61"/>
    <p:sldId id="476" r:id="rId6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3" autoAdjust="0"/>
    <p:restoredTop sz="79396" autoAdjust="0"/>
  </p:normalViewPr>
  <p:slideViewPr>
    <p:cSldViewPr>
      <p:cViewPr varScale="1">
        <p:scale>
          <a:sx n="46" d="100"/>
          <a:sy n="46" d="100"/>
        </p:scale>
        <p:origin x="1382" y="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CIE 504: Big Data</a:t>
            </a: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A55D4E4E-D7F4-4342-9EAF-DBEC3793E7CE}" type="datetimeFigureOut">
              <a:rPr lang="en-US" smtClean="0"/>
              <a:t>9/26/2020</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r>
              <a:rPr lang="en-US"/>
              <a:t>Lect1: Intro. to Hadoop &amp; MapReduce</a:t>
            </a: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C5821BEC-D180-4355-9A23-992982F518C6}" type="slidenum">
              <a:rPr lang="en-US" smtClean="0"/>
              <a:t>‹#›</a:t>
            </a:fld>
            <a:endParaRPr lang="en-US"/>
          </a:p>
        </p:txBody>
      </p:sp>
    </p:spTree>
    <p:extLst>
      <p:ext uri="{BB962C8B-B14F-4D97-AF65-F5344CB8AC3E}">
        <p14:creationId xmlns:p14="http://schemas.microsoft.com/office/powerpoint/2010/main" val="368582028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r>
              <a:rPr lang="en-US"/>
              <a:t>CIE 504: Big Data</a:t>
            </a:r>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0E4BCE7-09DF-42B1-8FB0-2E4C2F9C0986}" type="datetimeFigureOut">
              <a:rPr lang="en-US" smtClean="0"/>
              <a:t>9/26/2020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r>
              <a:rPr lang="en-US"/>
              <a:t>Lect1: Intro. to Hadoop &amp; MapReduce</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08D95B7C-6CF9-43D7-BE59-00ACFCE4D165}" type="slidenum">
              <a:rPr lang="en-US" smtClean="0"/>
              <a:t>‹#›</a:t>
            </a:fld>
            <a:endParaRPr lang="en-US"/>
          </a:p>
        </p:txBody>
      </p:sp>
    </p:spTree>
    <p:extLst>
      <p:ext uri="{BB962C8B-B14F-4D97-AF65-F5344CB8AC3E}">
        <p14:creationId xmlns:p14="http://schemas.microsoft.com/office/powerpoint/2010/main" val="2080809252"/>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n.wikipedia.org/wiki/Filesystem"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en.wikipedia.org/wiki/Tree_(data_structure)" TargetMode="External"/><Relationship Id="rId4" Type="http://schemas.openxmlformats.org/officeDocument/2006/relationships/hyperlink" Target="http://en.wikipedia.org/wiki/Databas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Filesystem"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en.wikipedia.org/wiki/Tree_(data_structure)" TargetMode="External"/><Relationship Id="rId4" Type="http://schemas.openxmlformats.org/officeDocument/2006/relationships/hyperlink" Target="http://en.wikipedia.org/wiki/Databas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en.wikipedia.org/wiki/Filesystem"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en.wikipedia.org/wiki/Tree_(data_structure)" TargetMode="External"/><Relationship Id="rId4" Type="http://schemas.openxmlformats.org/officeDocument/2006/relationships/hyperlink" Target="http://en.wikipedia.org/wiki/Database"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en.wikipedia.org/wiki/Filesystem"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en.wikipedia.org/wiki/Tree_(data_structure)" TargetMode="External"/><Relationship Id="rId4" Type="http://schemas.openxmlformats.org/officeDocument/2006/relationships/hyperlink" Target="http://en.wikipedia.org/wiki/Database"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en.wikipedia.org/wiki/Filesystem"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en.wikipedia.org/wiki/Tree_(data_structure)" TargetMode="External"/><Relationship Id="rId4" Type="http://schemas.openxmlformats.org/officeDocument/2006/relationships/hyperlink" Target="http://en.wikipedia.org/wiki/Database"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en.wikipedia.org/wiki/Filesystem"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en.wikipedia.org/wiki/Tree_(data_structure)" TargetMode="External"/><Relationship Id="rId4" Type="http://schemas.openxmlformats.org/officeDocument/2006/relationships/hyperlink" Target="http://en.wikipedia.org/wiki/Database"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en.wikipedia.org/wiki/Filesystem"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en.wikipedia.org/wiki/Tree_(data_structure)" TargetMode="External"/><Relationship Id="rId4" Type="http://schemas.openxmlformats.org/officeDocument/2006/relationships/hyperlink" Target="http://en.wikipedia.org/wiki/Databas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CIE 504: Big Data</a:t>
            </a:r>
          </a:p>
        </p:txBody>
      </p:sp>
      <p:sp>
        <p:nvSpPr>
          <p:cNvPr id="5" name="Date Placeholder 4"/>
          <p:cNvSpPr>
            <a:spLocks noGrp="1"/>
          </p:cNvSpPr>
          <p:nvPr>
            <p:ph type="dt" idx="11"/>
          </p:nvPr>
        </p:nvSpPr>
        <p:spPr/>
        <p:txBody>
          <a:bodyPr/>
          <a:lstStyle/>
          <a:p>
            <a:fld id="{7BBF71AE-AD68-4862-8127-C79CECB8A7D1}" type="datetime1">
              <a:rPr lang="en-US" smtClean="0"/>
              <a:t>9/26/2020</a:t>
            </a:fld>
            <a:endParaRPr lang="en-US"/>
          </a:p>
        </p:txBody>
      </p:sp>
      <p:sp>
        <p:nvSpPr>
          <p:cNvPr id="6" name="Footer Placeholder 5"/>
          <p:cNvSpPr>
            <a:spLocks noGrp="1"/>
          </p:cNvSpPr>
          <p:nvPr>
            <p:ph type="ftr" sz="quarter" idx="12"/>
          </p:nvPr>
        </p:nvSpPr>
        <p:spPr/>
        <p:txBody>
          <a:bodyPr/>
          <a:lstStyle/>
          <a:p>
            <a:r>
              <a:rPr lang="en-US"/>
              <a:t>Lect1: Intro. to Hadoop &amp; MapReduce</a:t>
            </a:r>
          </a:p>
        </p:txBody>
      </p:sp>
      <p:sp>
        <p:nvSpPr>
          <p:cNvPr id="7" name="Slide Number Placeholder 6"/>
          <p:cNvSpPr>
            <a:spLocks noGrp="1"/>
          </p:cNvSpPr>
          <p:nvPr>
            <p:ph type="sldNum" sz="quarter" idx="13"/>
          </p:nvPr>
        </p:nvSpPr>
        <p:spPr/>
        <p:txBody>
          <a:bodyPr/>
          <a:lstStyle/>
          <a:p>
            <a:fld id="{08D95B7C-6CF9-43D7-BE59-00ACFCE4D165}" type="slidenum">
              <a:rPr lang="en-US" smtClean="0"/>
              <a:t>1</a:t>
            </a:fld>
            <a:endParaRPr lang="en-US"/>
          </a:p>
        </p:txBody>
      </p:sp>
    </p:spTree>
    <p:extLst>
      <p:ext uri="{BB962C8B-B14F-4D97-AF65-F5344CB8AC3E}">
        <p14:creationId xmlns:p14="http://schemas.microsoft.com/office/powerpoint/2010/main" val="3402767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So what exactly</a:t>
            </a:r>
            <a:r>
              <a:rPr lang="en-US" b="1" baseline="0" dirty="0"/>
              <a:t> is Hadoop anyway? </a:t>
            </a:r>
          </a:p>
          <a:p>
            <a:r>
              <a:rPr lang="en-US" baseline="0" dirty="0"/>
              <a:t>The quick answer is that Hadoop is a </a:t>
            </a:r>
            <a:r>
              <a:rPr lang="en-US" dirty="0"/>
              <a:t>framework for performing Big Data Analytics,</a:t>
            </a:r>
            <a:r>
              <a:rPr lang="en-US" baseline="0" dirty="0"/>
              <a:t> and as such is a</a:t>
            </a:r>
            <a:r>
              <a:rPr lang="en-US" dirty="0"/>
              <a:t>n </a:t>
            </a:r>
            <a:r>
              <a:rPr lang="en-US" b="1" i="1" dirty="0"/>
              <a:t>implementation</a:t>
            </a:r>
            <a:r>
              <a:rPr lang="en-US" dirty="0"/>
              <a:t> of the MapReduce programming model. </a:t>
            </a:r>
          </a:p>
          <a:p>
            <a:r>
              <a:rPr lang="en-US" b="1" dirty="0"/>
              <a:t>Hadoop is comprised of two main components,  HDFS</a:t>
            </a:r>
            <a:r>
              <a:rPr lang="en-US" dirty="0"/>
              <a:t> for </a:t>
            </a:r>
            <a:r>
              <a:rPr lang="en-US" baseline="0" dirty="0"/>
              <a:t>storing big data </a:t>
            </a:r>
            <a:r>
              <a:rPr lang="en-US" dirty="0"/>
              <a:t>and </a:t>
            </a:r>
            <a:r>
              <a:rPr lang="en-US" b="1" baseline="0" dirty="0"/>
              <a:t>MapReduce</a:t>
            </a:r>
            <a:r>
              <a:rPr lang="en-US" baseline="0" dirty="0"/>
              <a:t> for big data analytics. </a:t>
            </a:r>
          </a:p>
          <a:p>
            <a:r>
              <a:rPr lang="en-US" baseline="0" dirty="0"/>
              <a:t>The storage function consists of H</a:t>
            </a:r>
            <a:r>
              <a:rPr lang="en-US" dirty="0"/>
              <a:t>DFS</a:t>
            </a:r>
            <a:r>
              <a:rPr lang="en-US" baseline="0" dirty="0"/>
              <a:t> (</a:t>
            </a:r>
            <a:r>
              <a:rPr lang="en-US" dirty="0"/>
              <a:t>Hadoop Distributed File System) that</a:t>
            </a:r>
            <a:r>
              <a:rPr lang="en-US" baseline="0" dirty="0"/>
              <a:t> provides a r</a:t>
            </a:r>
            <a:r>
              <a:rPr lang="en-US" dirty="0"/>
              <a:t>eliable, redundant, distributed file system optimized for large files. </a:t>
            </a:r>
          </a:p>
          <a:p>
            <a:r>
              <a:rPr lang="en-US" dirty="0"/>
              <a:t>The analytics functions</a:t>
            </a:r>
            <a:r>
              <a:rPr lang="en-US" baseline="0" dirty="0"/>
              <a:t> are provided by </a:t>
            </a:r>
            <a:r>
              <a:rPr lang="en-US" dirty="0"/>
              <a:t>MapReduce that consists of a Java</a:t>
            </a:r>
            <a:r>
              <a:rPr lang="en-US" baseline="0" dirty="0"/>
              <a:t> API as well as software to implement the services that Hadoop needs to function</a:t>
            </a:r>
            <a:r>
              <a:rPr lang="en-US" dirty="0"/>
              <a:t>.</a:t>
            </a:r>
            <a:r>
              <a:rPr lang="en-US" baseline="0" dirty="0"/>
              <a:t> </a:t>
            </a:r>
          </a:p>
          <a:p>
            <a:r>
              <a:rPr lang="en-US" dirty="0"/>
              <a:t>Hadoop glues the storage and analytics together in a framework</a:t>
            </a:r>
            <a:r>
              <a:rPr lang="en-US" baseline="0" dirty="0"/>
              <a:t> that </a:t>
            </a:r>
            <a:r>
              <a:rPr lang="en-US" dirty="0"/>
              <a:t>provides reliability, scalability, and management of the data.</a:t>
            </a:r>
          </a:p>
          <a:p>
            <a:endParaRPr lang="en-US"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21</a:t>
            </a:fld>
            <a:endParaRPr lang="en-US"/>
          </a:p>
        </p:txBody>
      </p:sp>
      <p:sp>
        <p:nvSpPr>
          <p:cNvPr id="7" name="Footer Placeholder 6"/>
          <p:cNvSpPr>
            <a:spLocks noGrp="1"/>
          </p:cNvSpPr>
          <p:nvPr>
            <p:ph type="ftr" sz="quarter" idx="11"/>
          </p:nvPr>
        </p:nvSpPr>
        <p:spPr/>
        <p:txBody>
          <a:bodyPr/>
          <a:lstStyle/>
          <a:p>
            <a:pPr>
              <a:defRPr/>
            </a:pPr>
            <a:r>
              <a:rPr lang="en-US"/>
              <a:t>MapReduce &amp; Hadoop</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1260475" y="719138"/>
            <a:ext cx="4802188" cy="3602037"/>
          </a:xfrm>
          <a:ln/>
        </p:spPr>
      </p:sp>
      <p:sp>
        <p:nvSpPr>
          <p:cNvPr id="45059" name="Rectangle 3"/>
          <p:cNvSpPr>
            <a:spLocks noGrp="1" noChangeArrowheads="1"/>
          </p:cNvSpPr>
          <p:nvPr>
            <p:ph type="body" idx="1"/>
          </p:nvPr>
        </p:nvSpPr>
        <p:spPr>
          <a:xfrm>
            <a:off x="297557" y="4501795"/>
            <a:ext cx="6720087" cy="432448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Distributed data, and distributed computing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itchFamily="18" charset="0"/>
              </a:rPr>
              <a:t>Hadoop is not the silver bullet to solve all data-related problems. It’s being designed to handle big data. Hadoop works better when handling one single huge file than many small files. Hadoop complements existing RDBMS technology</a:t>
            </a:r>
          </a:p>
          <a:p>
            <a:pPr eaLnBrk="1" hangingPunct="1"/>
            <a:endParaRPr lang="en-US" altLang="en-US">
              <a:latin typeface="Times New Roman" pitchFamily="18" charset="0"/>
            </a:endParaRPr>
          </a:p>
          <a:p>
            <a:pPr eaLnBrk="1" hangingPunct="1"/>
            <a:r>
              <a:rPr lang="en-US" altLang="en-US">
                <a:latin typeface="Times New Roman" pitchFamily="18" charset="0"/>
              </a:rPr>
              <a:t>Not good for low latency data access:  </a:t>
            </a:r>
          </a:p>
          <a:p>
            <a:pPr eaLnBrk="1" hangingPunct="1"/>
            <a:r>
              <a:rPr lang="en-US" altLang="en-US">
                <a:latin typeface="Times New Roman" pitchFamily="18" charset="0"/>
              </a:rPr>
              <a:t>Wikipedia: “</a:t>
            </a:r>
            <a:r>
              <a:rPr lang="en-US" altLang="en-US" sz="1500" b="1">
                <a:latin typeface="Times New Roman" pitchFamily="18" charset="0"/>
              </a:rPr>
              <a:t>Low latency</a:t>
            </a:r>
            <a:r>
              <a:rPr lang="en-US" altLang="en-US" sz="1500">
                <a:latin typeface="Times New Roman" pitchFamily="18" charset="0"/>
              </a:rPr>
              <a:t> allows human-unnoticeable delays between an input being processed and the corresponding output providing real time characteristics. This can be especially important for internet connections utilizing services such as online gaming and VOIP. “  Replace “latency” with “delay”.  So Low latency means negligible delay in processing.  Low latency data access means, negligible delay accessing data. So hadoop is not for this. </a:t>
            </a:r>
            <a:r>
              <a:rPr lang="en-US" altLang="zh-CN">
                <a:latin typeface="Times New Roman" pitchFamily="18" charset="0"/>
                <a:ea typeface="SimSun" pitchFamily="2" charset="-122"/>
              </a:rPr>
              <a:t>Hadoop works best with very large files. The larger the file, the less time Hadoop spends seeking for the next data location on disk and the more time Hadoop runs at the limit of the bandwidth of your disks. Seeks are generally expensive operations that are useful when you only need to analyze a small subset of your dataset. Since Hadoop is designed to run over your entire dataset, it is best to minimize seeks by using large files. </a:t>
            </a:r>
          </a:p>
          <a:p>
            <a:pPr eaLnBrk="1" hangingPunct="1"/>
            <a:endParaRPr lang="en-US" altLang="en-US">
              <a:latin typeface="Times New Roman" pitchFamily="18" charset="0"/>
            </a:endParaRPr>
          </a:p>
          <a:p>
            <a:pPr eaLnBrk="1" hangingPunct="1"/>
            <a:r>
              <a:rPr lang="en-US" altLang="en-US" sz="1500">
                <a:latin typeface="Times New Roman" pitchFamily="18" charset="0"/>
              </a:rPr>
              <a:t>Hadoop is good for applications requiring high throughput of data: Clustered machines can read data in parallel for high throughput</a:t>
            </a:r>
          </a:p>
          <a:p>
            <a:endParaRPr lang="en-US"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a:t>Hadoop provides two operational modes, where each mode supports a type of interaction with MapReduce and HDFS. Since Hadoop is written in Java and provides Java classes and APIs to access them, </a:t>
            </a:r>
            <a:r>
              <a:rPr lang="en-US" b="1" baseline="0" dirty="0"/>
              <a:t>Java MapReduce mode </a:t>
            </a:r>
            <a:r>
              <a:rPr lang="en-US" baseline="0" dirty="0"/>
              <a:t>writes the mapper, combiner and reducer functions in Java. In the Java MapReduce mode, input data is made available to each function a record at a time.</a:t>
            </a:r>
          </a:p>
          <a:p>
            <a:r>
              <a:rPr lang="en-US" baseline="0" dirty="0"/>
              <a:t>In contrast, </a:t>
            </a:r>
            <a:r>
              <a:rPr lang="en-US" b="1" baseline="0" dirty="0"/>
              <a:t>streaming mode </a:t>
            </a:r>
            <a:r>
              <a:rPr lang="en-US" baseline="0" dirty="0"/>
              <a:t>supports standard *nix streams (stdin, stdout) and the *nix pipe mechanisms. This means that all the MapReduce functions can be written in any programming or scripting language you desire (C, Ruby, Python, Perl, etc.) Although input can be read a line at a time, some languages support the “slurping” of the entire input stream into memory (Perl is one example).</a:t>
            </a:r>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24</a:t>
            </a:fld>
            <a:endParaRPr lang="en-US"/>
          </a:p>
        </p:txBody>
      </p:sp>
      <p:sp>
        <p:nvSpPr>
          <p:cNvPr id="7" name="Footer Placeholder 6"/>
          <p:cNvSpPr>
            <a:spLocks noGrp="1"/>
          </p:cNvSpPr>
          <p:nvPr>
            <p:ph type="ftr" sz="quarter" idx="11"/>
          </p:nvPr>
        </p:nvSpPr>
        <p:spPr/>
        <p:txBody>
          <a:bodyPr/>
          <a:lstStyle/>
          <a:p>
            <a:pPr>
              <a:defRPr/>
            </a:pPr>
            <a:r>
              <a:rPr lang="en-US"/>
              <a:t>MapReduce &amp; Hadoop</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eaLnBrk="0" fontAlgn="base" hangingPunct="0">
              <a:spcBef>
                <a:spcPct val="30000"/>
              </a:spcBef>
              <a:spcAft>
                <a:spcPct val="0"/>
              </a:spcAft>
              <a:defRPr/>
            </a:pPr>
            <a:r>
              <a:rPr lang="en-US" dirty="0"/>
              <a:t>As we’ve said, the idea of MapReduce isn’t new</a:t>
            </a:r>
            <a:r>
              <a:rPr lang="en-US" baseline="0" dirty="0"/>
              <a:t> (more like old wine in new bottles). What is </a:t>
            </a:r>
            <a:r>
              <a:rPr lang="en-US" b="1" baseline="0" dirty="0"/>
              <a:t>new in Google’s MapReduce is the parallel processing of data as well as computation</a:t>
            </a:r>
            <a:r>
              <a:rPr lang="en-US" baseline="0" dirty="0"/>
              <a:t>. </a:t>
            </a:r>
          </a:p>
          <a:p>
            <a:pPr defTabSz="966612" eaLnBrk="0" fontAlgn="base" hangingPunct="0">
              <a:spcBef>
                <a:spcPct val="30000"/>
              </a:spcBef>
              <a:spcAft>
                <a:spcPct val="0"/>
              </a:spcAft>
              <a:defRPr/>
            </a:pPr>
            <a:r>
              <a:rPr lang="en-US" baseline="0" dirty="0"/>
              <a:t>Here, </a:t>
            </a:r>
            <a:r>
              <a:rPr lang="en-US" b="1" baseline="0" dirty="0"/>
              <a:t>a set of worker tasks each work on a subset of data where each subset is (usually) physically and logically distinct one from the other</a:t>
            </a:r>
            <a:r>
              <a:rPr lang="en-US" baseline="0" dirty="0"/>
              <a:t>. </a:t>
            </a:r>
          </a:p>
          <a:p>
            <a:pPr defTabSz="966612" eaLnBrk="0" fontAlgn="base" hangingPunct="0">
              <a:spcBef>
                <a:spcPct val="30000"/>
              </a:spcBef>
              <a:spcAft>
                <a:spcPct val="0"/>
              </a:spcAft>
              <a:defRPr/>
            </a:pPr>
            <a:r>
              <a:rPr lang="en-US" baseline="0" dirty="0"/>
              <a:t>In the world of databases, this separation is often called “sharding.” </a:t>
            </a:r>
            <a:r>
              <a:rPr lang="en-US" b="0" baseline="0" dirty="0"/>
              <a:t>Sharding is a technique whereby data is partitioned such that i/o operations can proceed without concern for other users, nor will these queries conflict with other users such that the data must be locked. </a:t>
            </a:r>
          </a:p>
          <a:p>
            <a:pPr defTabSz="966612" eaLnBrk="0" fontAlgn="base" hangingPunct="0">
              <a:spcBef>
                <a:spcPct val="30000"/>
              </a:spcBef>
              <a:spcAft>
                <a:spcPct val="0"/>
              </a:spcAft>
              <a:defRPr/>
            </a:pPr>
            <a:r>
              <a:rPr lang="en-US" baseline="0" dirty="0"/>
              <a:t>A classic example of this is separating a database into country of origin: queries against the US, Canada and Mexico run independently. The difference is that it’s the data that’s distributed as well as the computation. </a:t>
            </a:r>
          </a:p>
          <a:p>
            <a:pPr defTabSz="966612" eaLnBrk="0" fontAlgn="base" hangingPunct="0">
              <a:spcBef>
                <a:spcPct val="30000"/>
              </a:spcBef>
              <a:spcAft>
                <a:spcPct val="0"/>
              </a:spcAft>
              <a:defRPr/>
            </a:pPr>
            <a:r>
              <a:rPr lang="en-US" baseline="0" dirty="0"/>
              <a:t>MapReduce also borrows some elements of functional programming. A</a:t>
            </a:r>
            <a:r>
              <a:rPr lang="en-US" baseline="0" dirty="0">
                <a:solidFill>
                  <a:srgbClr val="000000"/>
                </a:solidFill>
              </a:rPr>
              <a:t>ll data elements in </a:t>
            </a:r>
            <a:r>
              <a:rPr lang="en-US" baseline="0" dirty="0" err="1">
                <a:solidFill>
                  <a:srgbClr val="000000"/>
                </a:solidFill>
              </a:rPr>
              <a:t>MapReduce</a:t>
            </a:r>
            <a:r>
              <a:rPr lang="en-US" baseline="0" dirty="0">
                <a:solidFill>
                  <a:srgbClr val="000000"/>
                </a:solidFill>
              </a:rPr>
              <a:t> are </a:t>
            </a:r>
            <a:r>
              <a:rPr lang="en-US" i="1" u="sng" baseline="0" dirty="0">
                <a:solidFill>
                  <a:srgbClr val="000000"/>
                </a:solidFill>
              </a:rPr>
              <a:t>immutable</a:t>
            </a:r>
            <a:r>
              <a:rPr lang="en-US" i="0" u="none" baseline="0" dirty="0">
                <a:solidFill>
                  <a:srgbClr val="000000"/>
                </a:solidFill>
              </a:rPr>
              <a:t>; </a:t>
            </a:r>
            <a:r>
              <a:rPr lang="en-US" baseline="0" dirty="0">
                <a:solidFill>
                  <a:srgbClr val="000000"/>
                </a:solidFill>
              </a:rPr>
              <a:t>changing an input (key, value) pair</a:t>
            </a:r>
            <a:r>
              <a:rPr lang="en-US" dirty="0">
                <a:solidFill>
                  <a:srgbClr val="000000"/>
                </a:solidFill>
              </a:rPr>
              <a:t> </a:t>
            </a:r>
            <a:r>
              <a:rPr lang="en-US" baseline="0" dirty="0">
                <a:solidFill>
                  <a:srgbClr val="000000"/>
                </a:solidFill>
              </a:rPr>
              <a:t>does not change the input files. All communication occurs by generating new output (key, value) pairs and then forwarding the output to a new phase. </a:t>
            </a:r>
            <a:r>
              <a:rPr lang="en-US" b="1" baseline="0" dirty="0">
                <a:solidFill>
                  <a:srgbClr val="000000"/>
                </a:solidFill>
              </a:rPr>
              <a:t>At base, </a:t>
            </a:r>
            <a:r>
              <a:rPr lang="en-US" b="1" dirty="0" err="1">
                <a:solidFill>
                  <a:srgbClr val="000000"/>
                </a:solidFill>
              </a:rPr>
              <a:t>MapReduce</a:t>
            </a:r>
            <a:r>
              <a:rPr lang="en-US" b="1" dirty="0">
                <a:solidFill>
                  <a:srgbClr val="000000"/>
                </a:solidFill>
              </a:rPr>
              <a:t> programs transform lists of input data elements into lists of output data element, and do so</a:t>
            </a:r>
            <a:r>
              <a:rPr lang="en-US" b="1" baseline="0" dirty="0">
                <a:solidFill>
                  <a:srgbClr val="000000"/>
                </a:solidFill>
              </a:rPr>
              <a:t> </a:t>
            </a:r>
            <a:r>
              <a:rPr lang="en-US" b="1" dirty="0">
                <a:solidFill>
                  <a:srgbClr val="000000"/>
                </a:solidFill>
              </a:rPr>
              <a:t>twice: Once for the Map and once for the Reduce. </a:t>
            </a:r>
            <a:endParaRPr lang="en-US" b="1" baseline="0"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25</a:t>
            </a:fld>
            <a:endParaRPr lang="en-US"/>
          </a:p>
        </p:txBody>
      </p:sp>
      <p:sp>
        <p:nvSpPr>
          <p:cNvPr id="7" name="Footer Placeholder 6"/>
          <p:cNvSpPr>
            <a:spLocks noGrp="1"/>
          </p:cNvSpPr>
          <p:nvPr>
            <p:ph type="ftr" sz="quarter" idx="11"/>
          </p:nvPr>
        </p:nvSpPr>
        <p:spPr/>
        <p:txBody>
          <a:bodyPr/>
          <a:lstStyle/>
          <a:p>
            <a:pPr>
              <a:defRPr/>
            </a:pPr>
            <a:r>
              <a:rPr lang="en-US"/>
              <a:t>Lect1: Intro. to Hadoop &amp; MapReduce</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lvl="1"/>
            <a:r>
              <a:rPr lang="en-US" dirty="0"/>
              <a:t>For</a:t>
            </a:r>
            <a:r>
              <a:rPr lang="en-US" baseline="0" dirty="0"/>
              <a:t> which kinds of problems is MapReduce most suited? Very simply, problems that are “embarrassingly</a:t>
            </a:r>
            <a:r>
              <a:rPr lang="en-US" dirty="0"/>
              <a:t> parallel.“</a:t>
            </a:r>
            <a:r>
              <a:rPr lang="en-US" baseline="0" dirty="0"/>
              <a:t> In these </a:t>
            </a:r>
            <a:r>
              <a:rPr lang="en-US" dirty="0"/>
              <a:t>situations, the problem can be decomposed into tasks that can be broken into “chunks” that can be distributed, processed, and recombined without communicating with each other. </a:t>
            </a:r>
          </a:p>
          <a:p>
            <a:pPr marL="0" lvl="1"/>
            <a:r>
              <a:rPr lang="en-US" dirty="0"/>
              <a:t>Examples of such problems are listed on the slide. We’ve met some of these functions before: reverse index, tf-idf,</a:t>
            </a:r>
            <a:r>
              <a:rPr lang="en-US" baseline="0" dirty="0"/>
              <a:t> distributed grep (pattern matching). </a:t>
            </a:r>
          </a:p>
          <a:p>
            <a:r>
              <a:rPr lang="en-US" sz="1300" b="1" dirty="0"/>
              <a:t>Marginalization occurs when you use aggregate statistics over certain variables as a way of reducing the number of variables in an analysis by focusing on the aggregation of other variables. </a:t>
            </a:r>
          </a:p>
          <a:p>
            <a:r>
              <a:rPr lang="en-US" sz="1300" dirty="0"/>
              <a:t>Consider this example. </a:t>
            </a:r>
          </a:p>
          <a:p>
            <a:r>
              <a:rPr lang="en-US" sz="1300" dirty="0">
                <a:latin typeface="Calibri" pitchFamily="34" charset="0"/>
              </a:rPr>
              <a:t>Assume we have a table where each object has attributes "state", “climate" (wet, dry, temperate), and "% of cats in the US“ (</a:t>
            </a:r>
            <a:r>
              <a:rPr lang="en-US" sz="1300" i="1" dirty="0">
                <a:latin typeface="Calibri" pitchFamily="34" charset="0"/>
              </a:rPr>
              <a:t>pct_cats</a:t>
            </a:r>
            <a:r>
              <a:rPr lang="en-US" sz="1300" dirty="0">
                <a:latin typeface="Calibri" pitchFamily="34" charset="0"/>
              </a:rPr>
              <a:t>). This table provides us with the number of cats broken out by climate and state. If we sum the </a:t>
            </a:r>
            <a:r>
              <a:rPr lang="en-US" sz="1300" i="1" dirty="0">
                <a:latin typeface="Calibri" pitchFamily="34" charset="0"/>
              </a:rPr>
              <a:t>pct_cats</a:t>
            </a:r>
            <a:r>
              <a:rPr lang="en-US" sz="1300" dirty="0">
                <a:latin typeface="Calibri" pitchFamily="34" charset="0"/>
              </a:rPr>
              <a:t>  across each state, then we are calculating the marginal probability of cats in each state. If we sum </a:t>
            </a:r>
            <a:r>
              <a:rPr lang="en-US" sz="1300" i="1" dirty="0">
                <a:latin typeface="Calibri" pitchFamily="34" charset="0"/>
              </a:rPr>
              <a:t>pct_cats</a:t>
            </a:r>
            <a:r>
              <a:rPr lang="en-US" sz="1300" dirty="0">
                <a:latin typeface="Calibri" pitchFamily="34" charset="0"/>
              </a:rPr>
              <a:t> across each value of climate, we are calculating the marginal probability of cats as a function of climate. </a:t>
            </a:r>
          </a:p>
          <a:p>
            <a:r>
              <a:rPr lang="en-US" sz="1300" dirty="0">
                <a:latin typeface="Calibri" pitchFamily="34" charset="0"/>
              </a:rPr>
              <a:t>In statistical terms, the table gives you P(cats | state, climate). Marginalization is thus to aggregate this table up to either P(cats | state), or P(cats | climate), depending. For the SQL inclined, the statement</a:t>
            </a:r>
          </a:p>
          <a:p>
            <a:r>
              <a:rPr lang="en-US" sz="1300" dirty="0">
                <a:latin typeface="Calibri" pitchFamily="34" charset="0"/>
              </a:rPr>
              <a:t>SELECT SUM(pct_cats) from table GROUP BY state; </a:t>
            </a:r>
          </a:p>
          <a:p>
            <a:r>
              <a:rPr lang="en-US" sz="1300" dirty="0">
                <a:latin typeface="Calibri" pitchFamily="34" charset="0"/>
              </a:rPr>
              <a:t>would perform this action for the values of state.</a:t>
            </a:r>
          </a:p>
          <a:p>
            <a:pPr marL="0" lvl="1"/>
            <a:endParaRPr lang="en-US" sz="1300" dirty="0"/>
          </a:p>
          <a:p>
            <a:pPr marL="0" lvl="1"/>
            <a:endParaRPr lang="en-US" dirty="0"/>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27</a:t>
            </a:fld>
            <a:endParaRPr lang="en-US"/>
          </a:p>
        </p:txBody>
      </p:sp>
      <p:sp>
        <p:nvSpPr>
          <p:cNvPr id="7" name="Footer Placeholder 6"/>
          <p:cNvSpPr>
            <a:spLocks noGrp="1"/>
          </p:cNvSpPr>
          <p:nvPr>
            <p:ph type="ftr" sz="quarter" idx="11"/>
          </p:nvPr>
        </p:nvSpPr>
        <p:spPr/>
        <p:txBody>
          <a:bodyPr/>
          <a:lstStyle/>
          <a:p>
            <a:pPr>
              <a:defRPr/>
            </a:pPr>
            <a:r>
              <a:rPr lang="en-US"/>
              <a:t>Lect1: Intro. to Hadoop &amp; MapReduce</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257300" y="720725"/>
            <a:ext cx="4800600" cy="3600450"/>
          </a:xfrm>
          <a:ln/>
        </p:spPr>
      </p:sp>
      <p:sp>
        <p:nvSpPr>
          <p:cNvPr id="51203" name="Rectangle 3"/>
          <p:cNvSpPr>
            <a:spLocks noGrp="1" noChangeArrowheads="1"/>
          </p:cNvSpPr>
          <p:nvPr>
            <p:ph type="body" idx="1"/>
          </p:nvPr>
        </p:nvSpPr>
        <p:spPr>
          <a:xfrm>
            <a:off x="732189" y="4560899"/>
            <a:ext cx="5850822" cy="431955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itchFamily="18" charset="0"/>
              </a:rPr>
              <a:t>On the previous slide I said something to the effect that "if you write your programs in a special way" the programs can be brought to the data.  This special way is called MapReduce, and involves breaking your program down into two discrete parts: Map and Reduce.</a:t>
            </a:r>
          </a:p>
          <a:p>
            <a:pPr>
              <a:lnSpc>
                <a:spcPct val="90000"/>
              </a:lnSpc>
            </a:pPr>
            <a:endParaRPr lang="en-US" altLang="en-US">
              <a:latin typeface="Times New Roman" pitchFamily="18" charset="0"/>
            </a:endParaRPr>
          </a:p>
          <a:p>
            <a:pPr>
              <a:lnSpc>
                <a:spcPct val="90000"/>
              </a:lnSpc>
            </a:pPr>
            <a:r>
              <a:rPr lang="en-US" altLang="en-US">
                <a:latin typeface="Times New Roman" pitchFamily="18" charset="0"/>
              </a:rPr>
              <a:t>A mapper is typically a relatively small program with a relatively simple task:  it is responsible for reading a portion of the input data, interpreting, filtering or transforming the data as necessary and then finally producing a stream of &lt;key, value&gt; pairs.  What these keys and values are doesn't really matter for this discussion, but just keep in mind that these don't have to be simple values. They can be as big and complex as you need.</a:t>
            </a:r>
          </a:p>
          <a:p>
            <a:pPr>
              <a:lnSpc>
                <a:spcPct val="90000"/>
              </a:lnSpc>
            </a:pPr>
            <a:endParaRPr lang="en-US" altLang="en-US">
              <a:latin typeface="Times New Roman" pitchFamily="18" charset="0"/>
            </a:endParaRPr>
          </a:p>
          <a:p>
            <a:pPr>
              <a:lnSpc>
                <a:spcPct val="90000"/>
              </a:lnSpc>
            </a:pPr>
            <a:r>
              <a:rPr lang="en-US" altLang="en-US">
                <a:latin typeface="Times New Roman" pitchFamily="18" charset="0"/>
              </a:rPr>
              <a:t>As shown in the diagram, the MapReduce environment will automatically take care of taking your small "map" program (the blue boxes) and pushing that program out to every machine that has a block of the file you are trying to process.  This means that the bigger the file, the bigger the cluster, the more mappers get involved in processing the data!  That's a pretty powerful idea.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257300" y="720725"/>
            <a:ext cx="4800600" cy="3600450"/>
          </a:xfrm>
          <a:ln/>
        </p:spPr>
      </p:sp>
      <p:sp>
        <p:nvSpPr>
          <p:cNvPr id="52227" name="Rectangle 3"/>
          <p:cNvSpPr>
            <a:spLocks noGrp="1" noChangeArrowheads="1"/>
          </p:cNvSpPr>
          <p:nvPr>
            <p:ph type="body" idx="1"/>
          </p:nvPr>
        </p:nvSpPr>
        <p:spPr>
          <a:xfrm>
            <a:off x="732189" y="4560899"/>
            <a:ext cx="5850822" cy="431955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This next step is called "The Shuffle" and is orchestrated behind the scenes by MapReduce.</a:t>
            </a:r>
          </a:p>
          <a:p>
            <a:endParaRPr lang="en-US" altLang="en-US">
              <a:latin typeface="Times New Roman" pitchFamily="18" charset="0"/>
            </a:endParaRPr>
          </a:p>
          <a:p>
            <a:r>
              <a:rPr lang="en-US" altLang="en-US">
                <a:latin typeface="Times New Roman" pitchFamily="18" charset="0"/>
              </a:rPr>
              <a:t>The idea here is that all of the data that is being emitted from the mappers is first locally grouped by the &lt;key&gt; that your program chose, and then for each unique key, a node is chosen to process all of the values from all of the mappers for that key.  </a:t>
            </a:r>
          </a:p>
          <a:p>
            <a:endParaRPr lang="en-US" altLang="en-US">
              <a:latin typeface="Times New Roman" pitchFamily="18" charset="0"/>
            </a:endParaRPr>
          </a:p>
          <a:p>
            <a:r>
              <a:rPr lang="en-US" altLang="en-US">
                <a:latin typeface="Times New Roman" pitchFamily="18" charset="0"/>
              </a:rPr>
              <a:t>For example, let say you used U.S. state (e.g. "MA", "AK", "NY", "CA", etc.) as the key of your data, then one machine would be chosen to send all of the California data to, one all of the New York data, and so on.  Each machine would be responsible for processing the data for its selected state.  In the picture above, the data clearly only had two keys (yellow and purple), but keep in mind that there may be many many records with the same key coming from a given mapper.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xfrm>
            <a:off x="1257300" y="720725"/>
            <a:ext cx="4800600" cy="3600450"/>
          </a:xfrm>
          <a:ln/>
        </p:spPr>
      </p:sp>
      <p:sp>
        <p:nvSpPr>
          <p:cNvPr id="53251" name="Rectangle 3"/>
          <p:cNvSpPr>
            <a:spLocks noGrp="1" noChangeArrowheads="1"/>
          </p:cNvSpPr>
          <p:nvPr>
            <p:ph type="body" idx="1"/>
          </p:nvPr>
        </p:nvSpPr>
        <p:spPr>
          <a:xfrm>
            <a:off x="732189" y="4560899"/>
            <a:ext cx="5850822" cy="431955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Reducers are the last part of the picture.  Again, these are small programs (well, typically small) that are responsible for sorting and/or aggregating all of the values with the key that is was assigned to work on.   Just like with mappers, the more unique keys you have the more parallelism. </a:t>
            </a:r>
          </a:p>
          <a:p>
            <a:endParaRPr lang="en-US" altLang="en-US">
              <a:latin typeface="Times New Roman" pitchFamily="18" charset="0"/>
            </a:endParaRPr>
          </a:p>
          <a:p>
            <a:r>
              <a:rPr lang="en-US" altLang="en-US">
                <a:latin typeface="Times New Roman" pitchFamily="18" charset="0"/>
              </a:rPr>
              <a:t>Once each reducer has completed whatever is assigned to do – maybe add up the total sales for the state it was assigned – it, in turn, emits key/value pairs that get written to storage that can, in turn, be used as the input to the next MapReduce job.</a:t>
            </a:r>
          </a:p>
          <a:p>
            <a:endParaRPr lang="en-US" altLang="en-US">
              <a:latin typeface="Times New Roman" pitchFamily="18" charset="0"/>
            </a:endParaRPr>
          </a:p>
          <a:p>
            <a:r>
              <a:rPr lang="en-US" altLang="en-US">
                <a:latin typeface="Times New Roman" pitchFamily="18" charset="0"/>
              </a:rPr>
              <a:t>In an extremely over-simplified nutshell, that is MapReduce.  So, what does this have to do with Jaql?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txBox="1">
            <a:spLocks noGrp="1" noChangeArrowheads="1"/>
          </p:cNvSpPr>
          <p:nvPr/>
        </p:nvSpPr>
        <p:spPr bwMode="auto">
          <a:xfrm>
            <a:off x="4144054" y="9120156"/>
            <a:ext cx="3169474" cy="4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5" rIns="96651" bIns="48325"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fld id="{B943F52A-1FD9-4222-851C-3A3D6845AAA3}" type="slidenum">
              <a:rPr lang="en-US" altLang="en-US" sz="1300">
                <a:ea typeface="MS PGothic" pitchFamily="34" charset="-128"/>
              </a:rPr>
              <a:pPr algn="r" eaLnBrk="1" hangingPunct="1">
                <a:spcBef>
                  <a:spcPct val="0"/>
                </a:spcBef>
              </a:pPr>
              <a:t>36</a:t>
            </a:fld>
            <a:endParaRPr lang="en-US" altLang="en-US" sz="1300">
              <a:ea typeface="MS PGothic" pitchFamily="34" charset="-128"/>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732189" y="4560899"/>
            <a:ext cx="5850822" cy="29716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itchFamily="18" charset="0"/>
              </a:rPr>
              <a:t>From Wikipedia on MapReduce (http://en.wikipedia.org/wiki/MapReduce): </a:t>
            </a:r>
          </a:p>
          <a:p>
            <a:endParaRPr lang="en-US" altLang="en-US" dirty="0">
              <a:latin typeface="Times New Roman" pitchFamily="18" charset="0"/>
            </a:endParaRPr>
          </a:p>
          <a:p>
            <a:r>
              <a:rPr lang="en-US" altLang="en-US" i="1" dirty="0">
                <a:latin typeface="Times New Roman" pitchFamily="18" charset="0"/>
              </a:rPr>
              <a:t>MapReduce is a framework for processing huge datasets on certain kinds of distributable problems using a large number of computers (nodes), collectively referred to as a cluster (if all nodes use the same hardware) or as a grid (if the nodes use different hardware). Computational processing can occur on data stored either in a </a:t>
            </a:r>
            <a:r>
              <a:rPr lang="en-US" altLang="en-US" i="1" dirty="0">
                <a:latin typeface="Times New Roman" pitchFamily="18" charset="0"/>
                <a:hlinkClick r:id="rId3" tooltip="Filesystem"/>
              </a:rPr>
              <a:t>file system</a:t>
            </a:r>
            <a:r>
              <a:rPr lang="en-US" altLang="en-US" i="1" dirty="0">
                <a:latin typeface="Times New Roman" pitchFamily="18" charset="0"/>
              </a:rPr>
              <a:t> (unstructured) or within a </a:t>
            </a:r>
            <a:r>
              <a:rPr lang="en-US" altLang="en-US" i="1" dirty="0">
                <a:latin typeface="Times New Roman" pitchFamily="18" charset="0"/>
                <a:hlinkClick r:id="rId4" tooltip="Database"/>
              </a:rPr>
              <a:t>database</a:t>
            </a:r>
            <a:r>
              <a:rPr lang="en-US" altLang="en-US" i="1" dirty="0">
                <a:latin typeface="Times New Roman" pitchFamily="18" charset="0"/>
              </a:rPr>
              <a:t> (structured).</a:t>
            </a:r>
            <a:endParaRPr lang="en-US" altLang="en-US" b="1" i="1" dirty="0">
              <a:latin typeface="Times New Roman" pitchFamily="18" charset="0"/>
            </a:endParaRPr>
          </a:p>
          <a:p>
            <a:r>
              <a:rPr lang="en-US" altLang="en-US" b="1" i="1" dirty="0">
                <a:latin typeface="Times New Roman" pitchFamily="18" charset="0"/>
              </a:rPr>
              <a:t>"Map" step:</a:t>
            </a:r>
            <a:r>
              <a:rPr lang="en-US" altLang="en-US" i="1" dirty="0">
                <a:latin typeface="Times New Roman" pitchFamily="18" charset="0"/>
              </a:rPr>
              <a:t> The master node takes the input, chops it up into smaller sub-problems, and distributes those to worker nodes. A worker node may do this again in turn, leading to a multi-level </a:t>
            </a:r>
            <a:r>
              <a:rPr lang="en-US" altLang="en-US" i="1" dirty="0">
                <a:latin typeface="Times New Roman" pitchFamily="18" charset="0"/>
                <a:hlinkClick r:id="rId5" tooltip="Tree (data structure)"/>
              </a:rPr>
              <a:t>tree</a:t>
            </a:r>
            <a:r>
              <a:rPr lang="en-US" altLang="en-US" i="1" dirty="0">
                <a:latin typeface="Times New Roman" pitchFamily="18" charset="0"/>
              </a:rPr>
              <a:t> structure. The worker node processes that smaller problem, and passes the answer back to its master node.</a:t>
            </a:r>
            <a:endParaRPr lang="en-US" altLang="en-US" b="1" i="1" dirty="0">
              <a:latin typeface="Times New Roman" pitchFamily="18" charset="0"/>
            </a:endParaRPr>
          </a:p>
          <a:p>
            <a:r>
              <a:rPr lang="en-US" altLang="en-US" b="1" i="1" dirty="0">
                <a:latin typeface="Times New Roman" pitchFamily="18" charset="0"/>
              </a:rPr>
              <a:t>"Reduce" step:</a:t>
            </a:r>
            <a:r>
              <a:rPr lang="en-US" altLang="en-US" i="1" dirty="0">
                <a:latin typeface="Times New Roman" pitchFamily="18" charset="0"/>
              </a:rPr>
              <a:t> The master node then takes the answers to all the sub-problems and combines them in some way to get the output - the answer to the problem it was originally trying to solve.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Consider the examples</a:t>
            </a:r>
            <a:r>
              <a:rPr lang="en-US" baseline="0" dirty="0"/>
              <a:t> of different classes of “big data.” If we are to achieve anything with data of this size, we need a way both to store and access this information such that we can retrieve information in finite time. </a:t>
            </a:r>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3</a:t>
            </a:fld>
            <a:endParaRPr lang="en-US"/>
          </a:p>
        </p:txBody>
      </p:sp>
      <p:sp>
        <p:nvSpPr>
          <p:cNvPr id="7" name="Footer Placeholder 6"/>
          <p:cNvSpPr>
            <a:spLocks noGrp="1"/>
          </p:cNvSpPr>
          <p:nvPr>
            <p:ph type="ftr" sz="quarter" idx="11"/>
          </p:nvPr>
        </p:nvSpPr>
        <p:spPr/>
        <p:txBody>
          <a:bodyPr/>
          <a:lstStyle/>
          <a:p>
            <a:pPr>
              <a:defRPr/>
            </a:pPr>
            <a:r>
              <a:rPr lang="en-US"/>
              <a:t>Lect1: Intro. to Hadoop &amp; MapReduce</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txBox="1">
            <a:spLocks noGrp="1" noChangeArrowheads="1"/>
          </p:cNvSpPr>
          <p:nvPr/>
        </p:nvSpPr>
        <p:spPr bwMode="auto">
          <a:xfrm>
            <a:off x="4144054" y="9120156"/>
            <a:ext cx="3169474" cy="4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5" rIns="96651" bIns="48325"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fld id="{23858B3A-4AF6-4A04-B244-CB7061347346}" type="slidenum">
              <a:rPr lang="en-US" altLang="en-US" sz="1300">
                <a:ea typeface="MS PGothic" pitchFamily="34" charset="-128"/>
              </a:rPr>
              <a:pPr algn="r" eaLnBrk="1" hangingPunct="1">
                <a:spcBef>
                  <a:spcPct val="0"/>
                </a:spcBef>
              </a:pPr>
              <a:t>37</a:t>
            </a:fld>
            <a:endParaRPr lang="en-US" altLang="en-US" sz="1300">
              <a:ea typeface="MS PGothic" pitchFamily="34" charset="-128"/>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732189" y="4560899"/>
            <a:ext cx="5850822" cy="29716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From Wikipedia on MapReduce (http://en.wikipedia.org/wiki/MapReduce): </a:t>
            </a:r>
          </a:p>
          <a:p>
            <a:endParaRPr lang="en-US" altLang="en-US">
              <a:latin typeface="Times New Roman" pitchFamily="18" charset="0"/>
            </a:endParaRPr>
          </a:p>
          <a:p>
            <a:r>
              <a:rPr lang="en-US" altLang="en-US" i="1">
                <a:latin typeface="Times New Roman" pitchFamily="18" charset="0"/>
              </a:rPr>
              <a:t>MapReduce is a framework for processing huge datasets on certain kinds of distributable problems using a large number of computers (nodes), collectively referred to as a cluster (if all nodes use the same hardware) or as a grid (if the nodes use different hardware). Computational processing can occur on data stored either in a </a:t>
            </a:r>
            <a:r>
              <a:rPr lang="en-US" altLang="en-US" i="1">
                <a:latin typeface="Times New Roman" pitchFamily="18" charset="0"/>
                <a:hlinkClick r:id="rId3" tooltip="Filesystem"/>
              </a:rPr>
              <a:t>file system</a:t>
            </a:r>
            <a:r>
              <a:rPr lang="en-US" altLang="en-US" i="1">
                <a:latin typeface="Times New Roman" pitchFamily="18" charset="0"/>
              </a:rPr>
              <a:t> (unstructured) or within a </a:t>
            </a:r>
            <a:r>
              <a:rPr lang="en-US" altLang="en-US" i="1">
                <a:latin typeface="Times New Roman" pitchFamily="18" charset="0"/>
                <a:hlinkClick r:id="rId4" tooltip="Database"/>
              </a:rPr>
              <a:t>database</a:t>
            </a:r>
            <a:r>
              <a:rPr lang="en-US" altLang="en-US" i="1">
                <a:latin typeface="Times New Roman" pitchFamily="18" charset="0"/>
              </a:rPr>
              <a:t> (structured).</a:t>
            </a:r>
            <a:endParaRPr lang="en-US" altLang="en-US" b="1" i="1">
              <a:latin typeface="Times New Roman" pitchFamily="18" charset="0"/>
            </a:endParaRPr>
          </a:p>
          <a:p>
            <a:r>
              <a:rPr lang="en-US" altLang="en-US" b="1" i="1">
                <a:latin typeface="Times New Roman" pitchFamily="18" charset="0"/>
              </a:rPr>
              <a:t>"Map" step:</a:t>
            </a:r>
            <a:r>
              <a:rPr lang="en-US" altLang="en-US" i="1">
                <a:latin typeface="Times New Roman" pitchFamily="18" charset="0"/>
              </a:rPr>
              <a:t> The master node takes the input, chops it up into smaller sub-problems, and distributes those to worker nodes. A worker node may do this again in turn, leading to a multi-level </a:t>
            </a:r>
            <a:r>
              <a:rPr lang="en-US" altLang="en-US" i="1">
                <a:latin typeface="Times New Roman" pitchFamily="18" charset="0"/>
                <a:hlinkClick r:id="rId5" tooltip="Tree (data structure)"/>
              </a:rPr>
              <a:t>tree</a:t>
            </a:r>
            <a:r>
              <a:rPr lang="en-US" altLang="en-US" i="1">
                <a:latin typeface="Times New Roman" pitchFamily="18" charset="0"/>
              </a:rPr>
              <a:t> structure. The worker node processes that smaller problem, and passes the answer back to its master node.</a:t>
            </a:r>
            <a:endParaRPr lang="en-US" altLang="en-US" b="1" i="1">
              <a:latin typeface="Times New Roman" pitchFamily="18" charset="0"/>
            </a:endParaRPr>
          </a:p>
          <a:p>
            <a:r>
              <a:rPr lang="en-US" altLang="en-US" b="1" i="1">
                <a:latin typeface="Times New Roman" pitchFamily="18" charset="0"/>
              </a:rPr>
              <a:t>"Reduce" step:</a:t>
            </a:r>
            <a:r>
              <a:rPr lang="en-US" altLang="en-US" i="1">
                <a:latin typeface="Times New Roman" pitchFamily="18" charset="0"/>
              </a:rPr>
              <a:t> The master node then takes the answers to all the sub-problems and combines them in some way to get the output - the answer to the problem it was originally trying to solve.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4144054" y="9120156"/>
            <a:ext cx="3169474" cy="4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5" rIns="96651" bIns="48325"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fld id="{01EDA2D7-E830-4316-ABED-921D67AECB2C}" type="slidenum">
              <a:rPr lang="en-US" altLang="en-US" sz="1300">
                <a:ea typeface="MS PGothic" pitchFamily="34" charset="-128"/>
              </a:rPr>
              <a:pPr algn="r" eaLnBrk="1" hangingPunct="1">
                <a:spcBef>
                  <a:spcPct val="0"/>
                </a:spcBef>
              </a:pPr>
              <a:t>38</a:t>
            </a:fld>
            <a:endParaRPr lang="en-US" altLang="en-US" sz="1300">
              <a:ea typeface="MS PGothic" pitchFamily="34" charset="-128"/>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xfrm>
            <a:off x="732189" y="4560899"/>
            <a:ext cx="5850822" cy="29716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From Wikipedia on MapReduce (http://en.wikipedia.org/wiki/MapReduce): </a:t>
            </a:r>
          </a:p>
          <a:p>
            <a:endParaRPr lang="en-US" altLang="en-US">
              <a:latin typeface="Times New Roman" pitchFamily="18" charset="0"/>
            </a:endParaRPr>
          </a:p>
          <a:p>
            <a:r>
              <a:rPr lang="en-US" altLang="en-US" i="1">
                <a:latin typeface="Times New Roman" pitchFamily="18" charset="0"/>
              </a:rPr>
              <a:t>MapReduce is a framework for processing huge datasets on certain kinds of distributable problems using a large number of computers (nodes), collectively referred to as a cluster (if all nodes use the same hardware) or as a grid (if the nodes use different hardware). Computational processing can occur on data stored either in a </a:t>
            </a:r>
            <a:r>
              <a:rPr lang="en-US" altLang="en-US" i="1">
                <a:latin typeface="Times New Roman" pitchFamily="18" charset="0"/>
                <a:hlinkClick r:id="rId3" tooltip="Filesystem"/>
              </a:rPr>
              <a:t>file system</a:t>
            </a:r>
            <a:r>
              <a:rPr lang="en-US" altLang="en-US" i="1">
                <a:latin typeface="Times New Roman" pitchFamily="18" charset="0"/>
              </a:rPr>
              <a:t> (unstructured) or within a </a:t>
            </a:r>
            <a:r>
              <a:rPr lang="en-US" altLang="en-US" i="1">
                <a:latin typeface="Times New Roman" pitchFamily="18" charset="0"/>
                <a:hlinkClick r:id="rId4" tooltip="Database"/>
              </a:rPr>
              <a:t>database</a:t>
            </a:r>
            <a:r>
              <a:rPr lang="en-US" altLang="en-US" i="1">
                <a:latin typeface="Times New Roman" pitchFamily="18" charset="0"/>
              </a:rPr>
              <a:t> (structured).</a:t>
            </a:r>
            <a:endParaRPr lang="en-US" altLang="en-US" b="1" i="1">
              <a:latin typeface="Times New Roman" pitchFamily="18" charset="0"/>
            </a:endParaRPr>
          </a:p>
          <a:p>
            <a:r>
              <a:rPr lang="en-US" altLang="en-US" b="1" i="1">
                <a:latin typeface="Times New Roman" pitchFamily="18" charset="0"/>
              </a:rPr>
              <a:t>"Map" step:</a:t>
            </a:r>
            <a:r>
              <a:rPr lang="en-US" altLang="en-US" i="1">
                <a:latin typeface="Times New Roman" pitchFamily="18" charset="0"/>
              </a:rPr>
              <a:t> The master node takes the input, chops it up into smaller sub-problems, and distributes those to worker nodes. A worker node may do this again in turn, leading to a multi-level </a:t>
            </a:r>
            <a:r>
              <a:rPr lang="en-US" altLang="en-US" i="1">
                <a:latin typeface="Times New Roman" pitchFamily="18" charset="0"/>
                <a:hlinkClick r:id="rId5" tooltip="Tree (data structure)"/>
              </a:rPr>
              <a:t>tree</a:t>
            </a:r>
            <a:r>
              <a:rPr lang="en-US" altLang="en-US" i="1">
                <a:latin typeface="Times New Roman" pitchFamily="18" charset="0"/>
              </a:rPr>
              <a:t> structure. The worker node processes that smaller problem, and passes the answer back to its master node.</a:t>
            </a:r>
            <a:endParaRPr lang="en-US" altLang="en-US" b="1" i="1">
              <a:latin typeface="Times New Roman" pitchFamily="18" charset="0"/>
            </a:endParaRPr>
          </a:p>
          <a:p>
            <a:r>
              <a:rPr lang="en-US" altLang="en-US" b="1" i="1">
                <a:latin typeface="Times New Roman" pitchFamily="18" charset="0"/>
              </a:rPr>
              <a:t>"Reduce" step:</a:t>
            </a:r>
            <a:r>
              <a:rPr lang="en-US" altLang="en-US" i="1">
                <a:latin typeface="Times New Roman" pitchFamily="18" charset="0"/>
              </a:rPr>
              <a:t> The master node then takes the answers to all the sub-problems and combines them in some way to get the output - the answer to the problem it was originally trying to solve.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txBox="1">
            <a:spLocks noGrp="1" noChangeArrowheads="1"/>
          </p:cNvSpPr>
          <p:nvPr/>
        </p:nvSpPr>
        <p:spPr bwMode="auto">
          <a:xfrm>
            <a:off x="4144054" y="9120156"/>
            <a:ext cx="3169474" cy="4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5" rIns="96651" bIns="48325"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fld id="{786E7A5C-04C0-48DF-BD4A-DFAF526D932D}" type="slidenum">
              <a:rPr lang="en-US" altLang="en-US" sz="1300">
                <a:ea typeface="MS PGothic" pitchFamily="34" charset="-128"/>
              </a:rPr>
              <a:pPr algn="r" eaLnBrk="1" hangingPunct="1">
                <a:spcBef>
                  <a:spcPct val="0"/>
                </a:spcBef>
              </a:pPr>
              <a:t>39</a:t>
            </a:fld>
            <a:endParaRPr lang="en-US" altLang="en-US" sz="1300">
              <a:ea typeface="MS PGothic" pitchFamily="34" charset="-128"/>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xfrm>
            <a:off x="732189" y="4560899"/>
            <a:ext cx="5850822" cy="29716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From Wikipedia on MapReduce (http://en.wikipedia.org/wiki/MapReduce): </a:t>
            </a:r>
          </a:p>
          <a:p>
            <a:endParaRPr lang="en-US" altLang="en-US">
              <a:latin typeface="Times New Roman" pitchFamily="18" charset="0"/>
            </a:endParaRPr>
          </a:p>
          <a:p>
            <a:r>
              <a:rPr lang="en-US" altLang="en-US" i="1">
                <a:latin typeface="Times New Roman" pitchFamily="18" charset="0"/>
              </a:rPr>
              <a:t>MapReduce is a framework for processing huge datasets on certain kinds of distributable problems using a large number of computers (nodes), collectively referred to as a cluster (if all nodes use the same hardware) or as a grid (if the nodes use different hardware). Computational processing can occur on data stored either in a </a:t>
            </a:r>
            <a:r>
              <a:rPr lang="en-US" altLang="en-US" i="1">
                <a:latin typeface="Times New Roman" pitchFamily="18" charset="0"/>
                <a:hlinkClick r:id="rId3" tooltip="Filesystem"/>
              </a:rPr>
              <a:t>file system</a:t>
            </a:r>
            <a:r>
              <a:rPr lang="en-US" altLang="en-US" i="1">
                <a:latin typeface="Times New Roman" pitchFamily="18" charset="0"/>
              </a:rPr>
              <a:t> (unstructured) or within a </a:t>
            </a:r>
            <a:r>
              <a:rPr lang="en-US" altLang="en-US" i="1">
                <a:latin typeface="Times New Roman" pitchFamily="18" charset="0"/>
                <a:hlinkClick r:id="rId4" tooltip="Database"/>
              </a:rPr>
              <a:t>database</a:t>
            </a:r>
            <a:r>
              <a:rPr lang="en-US" altLang="en-US" i="1">
                <a:latin typeface="Times New Roman" pitchFamily="18" charset="0"/>
              </a:rPr>
              <a:t> (structured).</a:t>
            </a:r>
            <a:endParaRPr lang="en-US" altLang="en-US" b="1" i="1">
              <a:latin typeface="Times New Roman" pitchFamily="18" charset="0"/>
            </a:endParaRPr>
          </a:p>
          <a:p>
            <a:r>
              <a:rPr lang="en-US" altLang="en-US" b="1" i="1">
                <a:latin typeface="Times New Roman" pitchFamily="18" charset="0"/>
              </a:rPr>
              <a:t>"Map" step:</a:t>
            </a:r>
            <a:r>
              <a:rPr lang="en-US" altLang="en-US" i="1">
                <a:latin typeface="Times New Roman" pitchFamily="18" charset="0"/>
              </a:rPr>
              <a:t> The master node takes the input, chops it up into smaller sub-problems, and distributes those to worker nodes. A worker node may do this again in turn, leading to a multi-level </a:t>
            </a:r>
            <a:r>
              <a:rPr lang="en-US" altLang="en-US" i="1">
                <a:latin typeface="Times New Roman" pitchFamily="18" charset="0"/>
                <a:hlinkClick r:id="rId5" tooltip="Tree (data structure)"/>
              </a:rPr>
              <a:t>tree</a:t>
            </a:r>
            <a:r>
              <a:rPr lang="en-US" altLang="en-US" i="1">
                <a:latin typeface="Times New Roman" pitchFamily="18" charset="0"/>
              </a:rPr>
              <a:t> structure. The worker node processes that smaller problem, and passes the answer back to its master node.</a:t>
            </a:r>
            <a:endParaRPr lang="en-US" altLang="en-US" b="1" i="1">
              <a:latin typeface="Times New Roman" pitchFamily="18" charset="0"/>
            </a:endParaRPr>
          </a:p>
          <a:p>
            <a:r>
              <a:rPr lang="en-US" altLang="en-US" b="1" i="1">
                <a:latin typeface="Times New Roman" pitchFamily="18" charset="0"/>
              </a:rPr>
              <a:t>"Reduce" step:</a:t>
            </a:r>
            <a:r>
              <a:rPr lang="en-US" altLang="en-US" i="1">
                <a:latin typeface="Times New Roman" pitchFamily="18" charset="0"/>
              </a:rPr>
              <a:t> The master node then takes the answers to all the sub-problems and combines them in some way to get the output - the answer to the problem it was originally trying to solve.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txBox="1">
            <a:spLocks noGrp="1" noChangeArrowheads="1"/>
          </p:cNvSpPr>
          <p:nvPr/>
        </p:nvSpPr>
        <p:spPr bwMode="auto">
          <a:xfrm>
            <a:off x="4144054" y="9120156"/>
            <a:ext cx="3169474" cy="4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5" rIns="96651" bIns="48325"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fld id="{07A90E57-9E40-4DA7-BF7D-456BA6677662}" type="slidenum">
              <a:rPr lang="en-US" altLang="en-US" sz="1300">
                <a:ea typeface="MS PGothic" pitchFamily="34" charset="-128"/>
              </a:rPr>
              <a:pPr algn="r" eaLnBrk="1" hangingPunct="1">
                <a:spcBef>
                  <a:spcPct val="0"/>
                </a:spcBef>
              </a:pPr>
              <a:t>40</a:t>
            </a:fld>
            <a:endParaRPr lang="en-US" altLang="en-US" sz="1300">
              <a:ea typeface="MS PGothic" pitchFamily="34" charset="-128"/>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xfrm>
            <a:off x="732189" y="4560899"/>
            <a:ext cx="5850822" cy="29716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From Wikipedia on MapReduce (http://en.wikipedia.org/wiki/MapReduce): </a:t>
            </a:r>
          </a:p>
          <a:p>
            <a:endParaRPr lang="en-US" altLang="en-US">
              <a:latin typeface="Times New Roman" pitchFamily="18" charset="0"/>
            </a:endParaRPr>
          </a:p>
          <a:p>
            <a:r>
              <a:rPr lang="en-US" altLang="en-US" i="1">
                <a:latin typeface="Times New Roman" pitchFamily="18" charset="0"/>
              </a:rPr>
              <a:t>MapReduce is a framework for processing huge datasets on certain kinds of distributable problems using a large number of computers (nodes), collectively referred to as a cluster (if all nodes use the same hardware) or as a grid (if the nodes use different hardware). Computational processing can occur on data stored either in a </a:t>
            </a:r>
            <a:r>
              <a:rPr lang="en-US" altLang="en-US" i="1">
                <a:latin typeface="Times New Roman" pitchFamily="18" charset="0"/>
                <a:hlinkClick r:id="rId3" tooltip="Filesystem"/>
              </a:rPr>
              <a:t>file system</a:t>
            </a:r>
            <a:r>
              <a:rPr lang="en-US" altLang="en-US" i="1">
                <a:latin typeface="Times New Roman" pitchFamily="18" charset="0"/>
              </a:rPr>
              <a:t> (unstructured) or within a </a:t>
            </a:r>
            <a:r>
              <a:rPr lang="en-US" altLang="en-US" i="1">
                <a:latin typeface="Times New Roman" pitchFamily="18" charset="0"/>
                <a:hlinkClick r:id="rId4" tooltip="Database"/>
              </a:rPr>
              <a:t>database</a:t>
            </a:r>
            <a:r>
              <a:rPr lang="en-US" altLang="en-US" i="1">
                <a:latin typeface="Times New Roman" pitchFamily="18" charset="0"/>
              </a:rPr>
              <a:t> (structured).</a:t>
            </a:r>
            <a:endParaRPr lang="en-US" altLang="en-US" b="1" i="1">
              <a:latin typeface="Times New Roman" pitchFamily="18" charset="0"/>
            </a:endParaRPr>
          </a:p>
          <a:p>
            <a:r>
              <a:rPr lang="en-US" altLang="en-US" b="1" i="1">
                <a:latin typeface="Times New Roman" pitchFamily="18" charset="0"/>
              </a:rPr>
              <a:t>"Map" step:</a:t>
            </a:r>
            <a:r>
              <a:rPr lang="en-US" altLang="en-US" i="1">
                <a:latin typeface="Times New Roman" pitchFamily="18" charset="0"/>
              </a:rPr>
              <a:t> The master node takes the input, chops it up into smaller sub-problems, and distributes those to worker nodes. A worker node may do this again in turn, leading to a multi-level </a:t>
            </a:r>
            <a:r>
              <a:rPr lang="en-US" altLang="en-US" i="1">
                <a:latin typeface="Times New Roman" pitchFamily="18" charset="0"/>
                <a:hlinkClick r:id="rId5" tooltip="Tree (data structure)"/>
              </a:rPr>
              <a:t>tree</a:t>
            </a:r>
            <a:r>
              <a:rPr lang="en-US" altLang="en-US" i="1">
                <a:latin typeface="Times New Roman" pitchFamily="18" charset="0"/>
              </a:rPr>
              <a:t> structure. The worker node processes that smaller problem, and passes the answer back to its master node.</a:t>
            </a:r>
            <a:endParaRPr lang="en-US" altLang="en-US" b="1" i="1">
              <a:latin typeface="Times New Roman" pitchFamily="18" charset="0"/>
            </a:endParaRPr>
          </a:p>
          <a:p>
            <a:r>
              <a:rPr lang="en-US" altLang="en-US" b="1" i="1">
                <a:latin typeface="Times New Roman" pitchFamily="18" charset="0"/>
              </a:rPr>
              <a:t>"Reduce" step:</a:t>
            </a:r>
            <a:r>
              <a:rPr lang="en-US" altLang="en-US" i="1">
                <a:latin typeface="Times New Roman" pitchFamily="18" charset="0"/>
              </a:rPr>
              <a:t> The master node then takes the answers to all the sub-problems and combines them in some way to get the output - the answer to the problem it was originally trying to solve.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txBox="1">
            <a:spLocks noGrp="1" noChangeArrowheads="1"/>
          </p:cNvSpPr>
          <p:nvPr/>
        </p:nvSpPr>
        <p:spPr bwMode="auto">
          <a:xfrm>
            <a:off x="4144054" y="9120156"/>
            <a:ext cx="3169474" cy="4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5" rIns="96651" bIns="48325"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fld id="{54A02DDA-340F-4693-A236-C34B7752DB50}" type="slidenum">
              <a:rPr lang="en-US" altLang="en-US" sz="1300">
                <a:ea typeface="MS PGothic" pitchFamily="34" charset="-128"/>
              </a:rPr>
              <a:pPr algn="r" eaLnBrk="1" hangingPunct="1">
                <a:spcBef>
                  <a:spcPct val="0"/>
                </a:spcBef>
              </a:pPr>
              <a:t>41</a:t>
            </a:fld>
            <a:endParaRPr lang="en-US" altLang="en-US" sz="1300">
              <a:ea typeface="MS PGothic" pitchFamily="34" charset="-128"/>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732189" y="4560899"/>
            <a:ext cx="5850822" cy="29716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From Wikipedia on MapReduce (http://en.wikipedia.org/wiki/MapReduce): </a:t>
            </a:r>
          </a:p>
          <a:p>
            <a:endParaRPr lang="en-US" altLang="en-US">
              <a:latin typeface="Times New Roman" pitchFamily="18" charset="0"/>
            </a:endParaRPr>
          </a:p>
          <a:p>
            <a:r>
              <a:rPr lang="en-US" altLang="en-US" i="1">
                <a:latin typeface="Times New Roman" pitchFamily="18" charset="0"/>
              </a:rPr>
              <a:t>MapReduce is a framework for processing huge datasets on certain kinds of distributable problems using a large number of computers (nodes), collectively referred to as a cluster (if all nodes use the same hardware) or as a grid (if the nodes use different hardware). Computational processing can occur on data stored either in a </a:t>
            </a:r>
            <a:r>
              <a:rPr lang="en-US" altLang="en-US" i="1">
                <a:latin typeface="Times New Roman" pitchFamily="18" charset="0"/>
                <a:hlinkClick r:id="rId3" tooltip="Filesystem"/>
              </a:rPr>
              <a:t>file system</a:t>
            </a:r>
            <a:r>
              <a:rPr lang="en-US" altLang="en-US" i="1">
                <a:latin typeface="Times New Roman" pitchFamily="18" charset="0"/>
              </a:rPr>
              <a:t> (unstructured) or within a </a:t>
            </a:r>
            <a:r>
              <a:rPr lang="en-US" altLang="en-US" i="1">
                <a:latin typeface="Times New Roman" pitchFamily="18" charset="0"/>
                <a:hlinkClick r:id="rId4" tooltip="Database"/>
              </a:rPr>
              <a:t>database</a:t>
            </a:r>
            <a:r>
              <a:rPr lang="en-US" altLang="en-US" i="1">
                <a:latin typeface="Times New Roman" pitchFamily="18" charset="0"/>
              </a:rPr>
              <a:t> (structured).</a:t>
            </a:r>
            <a:endParaRPr lang="en-US" altLang="en-US" b="1" i="1">
              <a:latin typeface="Times New Roman" pitchFamily="18" charset="0"/>
            </a:endParaRPr>
          </a:p>
          <a:p>
            <a:r>
              <a:rPr lang="en-US" altLang="en-US" b="1" i="1">
                <a:latin typeface="Times New Roman" pitchFamily="18" charset="0"/>
              </a:rPr>
              <a:t>"Map" step:</a:t>
            </a:r>
            <a:r>
              <a:rPr lang="en-US" altLang="en-US" i="1">
                <a:latin typeface="Times New Roman" pitchFamily="18" charset="0"/>
              </a:rPr>
              <a:t> The master node takes the input, chops it up into smaller sub-problems, and distributes those to worker nodes. A worker node may do this again in turn, leading to a multi-level </a:t>
            </a:r>
            <a:r>
              <a:rPr lang="en-US" altLang="en-US" i="1">
                <a:latin typeface="Times New Roman" pitchFamily="18" charset="0"/>
                <a:hlinkClick r:id="rId5" tooltip="Tree (data structure)"/>
              </a:rPr>
              <a:t>tree</a:t>
            </a:r>
            <a:r>
              <a:rPr lang="en-US" altLang="en-US" i="1">
                <a:latin typeface="Times New Roman" pitchFamily="18" charset="0"/>
              </a:rPr>
              <a:t> structure. The worker node processes that smaller problem, and passes the answer back to its master node.</a:t>
            </a:r>
            <a:endParaRPr lang="en-US" altLang="en-US" b="1" i="1">
              <a:latin typeface="Times New Roman" pitchFamily="18" charset="0"/>
            </a:endParaRPr>
          </a:p>
          <a:p>
            <a:r>
              <a:rPr lang="en-US" altLang="en-US" b="1" i="1">
                <a:latin typeface="Times New Roman" pitchFamily="18" charset="0"/>
              </a:rPr>
              <a:t>"Reduce" step:</a:t>
            </a:r>
            <a:r>
              <a:rPr lang="en-US" altLang="en-US" i="1">
                <a:latin typeface="Times New Roman" pitchFamily="18" charset="0"/>
              </a:rPr>
              <a:t> The master node then takes the answers to all the sub-problems and combines them in some way to get the output - the answer to the problem it was originally trying to solve.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4144054" y="9120156"/>
            <a:ext cx="3169474" cy="4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1" tIns="48325" rIns="96651" bIns="48325" anchor="b"/>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fld id="{4E9C5695-CB3B-4DAB-B19E-EDD5D6CCAD44}" type="slidenum">
              <a:rPr lang="en-US" altLang="en-US" sz="1300">
                <a:ea typeface="MS PGothic" pitchFamily="34" charset="-128"/>
              </a:rPr>
              <a:pPr algn="r" eaLnBrk="1" hangingPunct="1">
                <a:spcBef>
                  <a:spcPct val="0"/>
                </a:spcBef>
              </a:pPr>
              <a:t>42</a:t>
            </a:fld>
            <a:endParaRPr lang="en-US" altLang="en-US" sz="1300">
              <a:ea typeface="MS PGothic" pitchFamily="34" charset="-128"/>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xfrm>
            <a:off x="732189" y="4560899"/>
            <a:ext cx="5850822" cy="29716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From Wikipedia on MapReduce (http://en.wikipedia.org/wiki/MapReduce): </a:t>
            </a:r>
          </a:p>
          <a:p>
            <a:endParaRPr lang="en-US" altLang="en-US">
              <a:latin typeface="Times New Roman" pitchFamily="18" charset="0"/>
            </a:endParaRPr>
          </a:p>
          <a:p>
            <a:r>
              <a:rPr lang="en-US" altLang="en-US" i="1">
                <a:latin typeface="Times New Roman" pitchFamily="18" charset="0"/>
              </a:rPr>
              <a:t>MapReduce is a framework for processing huge datasets on certain kinds of distributable problems using a large number of computers (nodes), collectively referred to as a cluster (if all nodes use the same hardware) or as a grid (if the nodes use different hardware). Computational processing can occur on data stored either in a </a:t>
            </a:r>
            <a:r>
              <a:rPr lang="en-US" altLang="en-US" i="1">
                <a:latin typeface="Times New Roman" pitchFamily="18" charset="0"/>
                <a:hlinkClick r:id="rId3" tooltip="Filesystem"/>
              </a:rPr>
              <a:t>file system</a:t>
            </a:r>
            <a:r>
              <a:rPr lang="en-US" altLang="en-US" i="1">
                <a:latin typeface="Times New Roman" pitchFamily="18" charset="0"/>
              </a:rPr>
              <a:t> (unstructured) or within a </a:t>
            </a:r>
            <a:r>
              <a:rPr lang="en-US" altLang="en-US" i="1">
                <a:latin typeface="Times New Roman" pitchFamily="18" charset="0"/>
                <a:hlinkClick r:id="rId4" tooltip="Database"/>
              </a:rPr>
              <a:t>database</a:t>
            </a:r>
            <a:r>
              <a:rPr lang="en-US" altLang="en-US" i="1">
                <a:latin typeface="Times New Roman" pitchFamily="18" charset="0"/>
              </a:rPr>
              <a:t> (structured).</a:t>
            </a:r>
            <a:endParaRPr lang="en-US" altLang="en-US" b="1" i="1">
              <a:latin typeface="Times New Roman" pitchFamily="18" charset="0"/>
            </a:endParaRPr>
          </a:p>
          <a:p>
            <a:r>
              <a:rPr lang="en-US" altLang="en-US" b="1" i="1">
                <a:latin typeface="Times New Roman" pitchFamily="18" charset="0"/>
              </a:rPr>
              <a:t>"Map" step:</a:t>
            </a:r>
            <a:r>
              <a:rPr lang="en-US" altLang="en-US" i="1">
                <a:latin typeface="Times New Roman" pitchFamily="18" charset="0"/>
              </a:rPr>
              <a:t> The master node takes the input, chops it up into smaller sub-problems, and distributes those to worker nodes. A worker node may do this again in turn, leading to a multi-level </a:t>
            </a:r>
            <a:r>
              <a:rPr lang="en-US" altLang="en-US" i="1">
                <a:latin typeface="Times New Roman" pitchFamily="18" charset="0"/>
                <a:hlinkClick r:id="rId5" tooltip="Tree (data structure)"/>
              </a:rPr>
              <a:t>tree</a:t>
            </a:r>
            <a:r>
              <a:rPr lang="en-US" altLang="en-US" i="1">
                <a:latin typeface="Times New Roman" pitchFamily="18" charset="0"/>
              </a:rPr>
              <a:t> structure. The worker node processes that smaller problem, and passes the answer back to its master node.</a:t>
            </a:r>
            <a:endParaRPr lang="en-US" altLang="en-US" b="1" i="1">
              <a:latin typeface="Times New Roman" pitchFamily="18" charset="0"/>
            </a:endParaRPr>
          </a:p>
          <a:p>
            <a:r>
              <a:rPr lang="en-US" altLang="en-US" b="1" i="1">
                <a:latin typeface="Times New Roman" pitchFamily="18" charset="0"/>
              </a:rPr>
              <a:t>"Reduce" step:</a:t>
            </a:r>
            <a:r>
              <a:rPr lang="en-US" altLang="en-US" i="1">
                <a:latin typeface="Times New Roman" pitchFamily="18" charset="0"/>
              </a:rPr>
              <a:t> The master node then takes the answers to all the sub-problems and combines them in some way to get the output - the answer to the problem it was originally trying to solve.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latin typeface="Times New Roman" pitchFamily="18" charset="0"/>
              </a:rPr>
              <a:t>There are two aspects of Hadoop that are important to understand: </a:t>
            </a:r>
          </a:p>
          <a:p>
            <a:pPr eaLnBrk="1" hangingPunct="1">
              <a:spcBef>
                <a:spcPct val="0"/>
              </a:spcBef>
            </a:pPr>
            <a:endParaRPr lang="en-US" altLang="en-US">
              <a:latin typeface="Times New Roman" pitchFamily="18" charset="0"/>
            </a:endParaRPr>
          </a:p>
          <a:p>
            <a:pPr eaLnBrk="1" hangingPunct="1">
              <a:spcBef>
                <a:spcPct val="0"/>
              </a:spcBef>
            </a:pPr>
            <a:r>
              <a:rPr lang="en-US" altLang="en-US">
                <a:latin typeface="Times New Roman" pitchFamily="18" charset="0"/>
              </a:rPr>
              <a:t>MapReduce is a software framework introduced by Google to support distributed computing on large data sets of clusters of computers.</a:t>
            </a:r>
          </a:p>
          <a:p>
            <a:pPr eaLnBrk="1" hangingPunct="1">
              <a:spcBef>
                <a:spcPct val="0"/>
              </a:spcBef>
            </a:pPr>
            <a:r>
              <a:rPr lang="en-US" altLang="en-US">
                <a:latin typeface="Times New Roman" pitchFamily="18" charset="0"/>
              </a:rPr>
              <a:t>The Hadoop Distributed File System (HDFS) is where Hadoop stores its data.  This file system spans all the nodes in a cluster.  Effectively, HDFS links together the data that resides on many local nodes, making the data part of one big file system. </a:t>
            </a:r>
            <a:r>
              <a:rPr lang="en-US" altLang="en-US" sz="1500">
                <a:latin typeface="Times New Roman" pitchFamily="18" charset="0"/>
              </a:rPr>
              <a:t>Furthermore, HDFS assumes nodes will fail, so it replicates a given chunk of data across multiple nodes to achieve reliability.  The degree of replication can be customized by the Hadoop administrator or programmer. However, by default is to replicate every chunk of data across 3 nodes:  2 on the same rack, and 1 on a different rack.</a:t>
            </a:r>
          </a:p>
          <a:p>
            <a:pPr eaLnBrk="1" hangingPunct="1">
              <a:spcBef>
                <a:spcPct val="0"/>
              </a:spcBef>
            </a:pPr>
            <a:r>
              <a:rPr lang="en-US" altLang="en-US">
                <a:latin typeface="Times New Roman" pitchFamily="18" charset="0"/>
              </a:rPr>
              <a:t>The key to understanding Hadoop lies in the MapReduce programming model. This is essentially a representation of the divide and conquer processing model, where your input is split into many small pieces (the map step), and the Hadoop nodes process these pieces in parallel. Once these pieces are processed, the results are distilled (in the reduce step) down to a single answer.</a:t>
            </a:r>
            <a:endParaRPr lang="en-US" altLang="en-US" i="1">
              <a:latin typeface="Times New Roman" pitchFamily="18" charset="0"/>
            </a:endParaRPr>
          </a:p>
          <a:p>
            <a:pPr eaLnBrk="1" hangingPunct="1">
              <a:spcBef>
                <a:spcPct val="0"/>
              </a:spcBef>
            </a:pPr>
            <a:endParaRPr lang="en-US" altLang="en-US" sz="1500">
              <a:latin typeface="Times New Roman" pitchFamily="18" charset="0"/>
            </a:endParaRPr>
          </a:p>
          <a:p>
            <a:pPr eaLnBrk="1" hangingPunct="1">
              <a:spcBef>
                <a:spcPct val="0"/>
              </a:spcBef>
            </a:pPr>
            <a:endParaRPr lang="en-US" altLang="en-US">
              <a:latin typeface="Times New Roman" pitchFamily="18" charset="0"/>
            </a:endParaRPr>
          </a:p>
          <a:p>
            <a:pPr eaLnBrk="1" hangingPunct="1">
              <a:spcBef>
                <a:spcPct val="0"/>
              </a:spcBef>
            </a:pPr>
            <a:endParaRPr lang="en-US" altLang="en-US">
              <a:latin typeface="Times New Roman" pitchFamily="18" charset="0"/>
            </a:endParaRPr>
          </a:p>
          <a:p>
            <a:endParaRPr lang="en-US" alt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alphabets</a:t>
            </a:r>
          </a:p>
        </p:txBody>
      </p:sp>
      <p:sp>
        <p:nvSpPr>
          <p:cNvPr id="4" name="Slide Number Placeholder 3"/>
          <p:cNvSpPr>
            <a:spLocks noGrp="1"/>
          </p:cNvSpPr>
          <p:nvPr>
            <p:ph type="sldNum" sz="quarter" idx="10"/>
          </p:nvPr>
        </p:nvSpPr>
        <p:spPr/>
        <p:txBody>
          <a:bodyPr/>
          <a:lstStyle/>
          <a:p>
            <a:fld id="{E70438F4-F50F-CB45-854D-6A1A628F6287}" type="slidenum">
              <a:rPr lang="en-US" smtClean="0"/>
              <a:t>5</a:t>
            </a:fld>
            <a:endParaRPr lang="en-US"/>
          </a:p>
        </p:txBody>
      </p:sp>
    </p:spTree>
    <p:extLst>
      <p:ext uri="{BB962C8B-B14F-4D97-AF65-F5344CB8AC3E}">
        <p14:creationId xmlns:p14="http://schemas.microsoft.com/office/powerpoint/2010/main" val="2848064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85372" indent="-302066" eaLnBrk="0" hangingPunct="0">
              <a:defRPr>
                <a:solidFill>
                  <a:schemeClr val="tx1"/>
                </a:solidFill>
                <a:latin typeface="Calibri" pitchFamily="34" charset="0"/>
                <a:ea typeface="MS PGothic" pitchFamily="34" charset="-128"/>
              </a:defRPr>
            </a:lvl2pPr>
            <a:lvl3pPr marL="1208265" indent="-241653" eaLnBrk="0" hangingPunct="0">
              <a:defRPr>
                <a:solidFill>
                  <a:schemeClr val="tx1"/>
                </a:solidFill>
                <a:latin typeface="Calibri" pitchFamily="34" charset="0"/>
                <a:ea typeface="MS PGothic" pitchFamily="34" charset="-128"/>
              </a:defRPr>
            </a:lvl3pPr>
            <a:lvl4pPr marL="1691571" indent="-241653" eaLnBrk="0" hangingPunct="0">
              <a:defRPr>
                <a:solidFill>
                  <a:schemeClr val="tx1"/>
                </a:solidFill>
                <a:latin typeface="Calibri" pitchFamily="34" charset="0"/>
                <a:ea typeface="MS PGothic" pitchFamily="34" charset="-128"/>
              </a:defRPr>
            </a:lvl4pPr>
            <a:lvl5pPr marL="2174878" indent="-241653" eaLnBrk="0" hangingPunct="0">
              <a:defRPr>
                <a:solidFill>
                  <a:schemeClr val="tx1"/>
                </a:solidFill>
                <a:latin typeface="Calibri" pitchFamily="34" charset="0"/>
                <a:ea typeface="MS PGothic" pitchFamily="34" charset="-128"/>
              </a:defRPr>
            </a:lvl5pPr>
            <a:lvl6pPr marL="2658184" indent="-241653" eaLnBrk="0" fontAlgn="base" hangingPunct="0">
              <a:spcBef>
                <a:spcPct val="0"/>
              </a:spcBef>
              <a:spcAft>
                <a:spcPct val="0"/>
              </a:spcAft>
              <a:defRPr>
                <a:solidFill>
                  <a:schemeClr val="tx1"/>
                </a:solidFill>
                <a:latin typeface="Calibri" pitchFamily="34" charset="0"/>
                <a:ea typeface="MS PGothic" pitchFamily="34" charset="-128"/>
              </a:defRPr>
            </a:lvl6pPr>
            <a:lvl7pPr marL="3141490" indent="-241653" eaLnBrk="0" fontAlgn="base" hangingPunct="0">
              <a:spcBef>
                <a:spcPct val="0"/>
              </a:spcBef>
              <a:spcAft>
                <a:spcPct val="0"/>
              </a:spcAft>
              <a:defRPr>
                <a:solidFill>
                  <a:schemeClr val="tx1"/>
                </a:solidFill>
                <a:latin typeface="Calibri" pitchFamily="34" charset="0"/>
                <a:ea typeface="MS PGothic" pitchFamily="34" charset="-128"/>
              </a:defRPr>
            </a:lvl7pPr>
            <a:lvl8pPr marL="3624796" indent="-241653" eaLnBrk="0" fontAlgn="base" hangingPunct="0">
              <a:spcBef>
                <a:spcPct val="0"/>
              </a:spcBef>
              <a:spcAft>
                <a:spcPct val="0"/>
              </a:spcAft>
              <a:defRPr>
                <a:solidFill>
                  <a:schemeClr val="tx1"/>
                </a:solidFill>
                <a:latin typeface="Calibri" pitchFamily="34" charset="0"/>
                <a:ea typeface="MS PGothic" pitchFamily="34" charset="-128"/>
              </a:defRPr>
            </a:lvl8pPr>
            <a:lvl9pPr marL="4108102" indent="-241653"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CBA7F9EE-C7C1-4F36-BE1D-0CB59710A6B6}" type="slidenum">
              <a:rPr lang="en-US" smtClean="0"/>
              <a:pPr eaLnBrk="1" hangingPunct="1"/>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US" dirty="0"/>
              <a:t>New York Times Faced Challenge in 2007:</a:t>
            </a:r>
          </a:p>
          <a:p>
            <a:pPr defTabSz="483306">
              <a:defRPr/>
            </a:pPr>
            <a:endParaRPr lang="en-US" dirty="0"/>
          </a:p>
          <a:p>
            <a:pPr defTabSz="483306">
              <a:defRPr/>
            </a:pPr>
            <a:r>
              <a:rPr lang="en-US" dirty="0"/>
              <a:t>Challenging and Complicated Computing Chore</a:t>
            </a:r>
          </a:p>
          <a:p>
            <a:pPr defTabSz="483306">
              <a:defRPr/>
            </a:pPr>
            <a:endParaRPr lang="en-US" dirty="0"/>
          </a:p>
          <a:p>
            <a:pPr defTabSz="483306">
              <a:defRPr/>
            </a:pPr>
            <a:endParaRPr lang="en-US" dirty="0"/>
          </a:p>
          <a:p>
            <a:pPr defTabSz="483306">
              <a:defRPr/>
            </a:pPr>
            <a:r>
              <a:rPr lang="en-US" dirty="0"/>
              <a:t>http://www.greenm3.com/</a:t>
            </a:r>
            <a:r>
              <a:rPr lang="en-US" dirty="0" err="1"/>
              <a:t>gdcblog</a:t>
            </a:r>
            <a:r>
              <a:rPr lang="en-US" dirty="0"/>
              <a:t>/2008/11/5/nytimes-aws-cloud-computing-mistake-cost-240.html</a:t>
            </a:r>
          </a:p>
          <a:p>
            <a:pPr defTabSz="483306">
              <a:defRPr/>
            </a:pPr>
            <a:endParaRPr lang="en-US" dirty="0"/>
          </a:p>
          <a:p>
            <a:pPr defTabSz="483306">
              <a:defRPr/>
            </a:pPr>
            <a:endParaRPr lang="en-US" dirty="0"/>
          </a:p>
          <a:p>
            <a:endParaRPr lang="en-US" dirty="0"/>
          </a:p>
        </p:txBody>
      </p:sp>
      <p:sp>
        <p:nvSpPr>
          <p:cNvPr id="4" name="Slide Number Placeholder 3"/>
          <p:cNvSpPr>
            <a:spLocks noGrp="1"/>
          </p:cNvSpPr>
          <p:nvPr>
            <p:ph type="sldNum" sz="quarter" idx="10"/>
          </p:nvPr>
        </p:nvSpPr>
        <p:spPr/>
        <p:txBody>
          <a:bodyPr/>
          <a:lstStyle/>
          <a:p>
            <a:fld id="{9C64CD30-58B9-E340-85C8-3A7E6909C79B}" type="slidenum">
              <a:rPr lang="en-US" smtClean="0"/>
              <a:t>15</a:t>
            </a:fld>
            <a:endParaRPr lang="en-US"/>
          </a:p>
        </p:txBody>
      </p:sp>
    </p:spTree>
    <p:extLst>
      <p:ext uri="{BB962C8B-B14F-4D97-AF65-F5344CB8AC3E}">
        <p14:creationId xmlns:p14="http://schemas.microsoft.com/office/powerpoint/2010/main" val="300396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83306">
              <a:defRPr/>
            </a:pPr>
            <a:r>
              <a:rPr lang="en-US" dirty="0"/>
              <a:t>New York Times Faced Challenge in 2007:</a:t>
            </a:r>
          </a:p>
          <a:p>
            <a:pPr defTabSz="483306">
              <a:defRPr/>
            </a:pPr>
            <a:endParaRPr lang="en-US" dirty="0"/>
          </a:p>
          <a:p>
            <a:pPr defTabSz="483306">
              <a:defRPr/>
            </a:pPr>
            <a:r>
              <a:rPr lang="en-US" dirty="0"/>
              <a:t>Challenging and Complicated Computing Chore</a:t>
            </a:r>
          </a:p>
          <a:p>
            <a:pPr defTabSz="483306">
              <a:defRPr/>
            </a:pPr>
            <a:endParaRPr lang="en-US" dirty="0"/>
          </a:p>
          <a:p>
            <a:pPr defTabSz="483306">
              <a:defRPr/>
            </a:pPr>
            <a:endParaRPr lang="en-US" dirty="0"/>
          </a:p>
          <a:p>
            <a:pPr defTabSz="483306">
              <a:defRPr/>
            </a:pPr>
            <a:r>
              <a:rPr lang="en-US" dirty="0"/>
              <a:t>http://www.greenm3.com/</a:t>
            </a:r>
            <a:r>
              <a:rPr lang="en-US" dirty="0" err="1"/>
              <a:t>gdcblog</a:t>
            </a:r>
            <a:r>
              <a:rPr lang="en-US" dirty="0"/>
              <a:t>/2008/11/5/nytimes-aws-cloud-computing-mistake-cost-240.html</a:t>
            </a:r>
          </a:p>
          <a:p>
            <a:pPr defTabSz="483306">
              <a:defRPr/>
            </a:pPr>
            <a:endParaRPr lang="en-US" dirty="0"/>
          </a:p>
          <a:p>
            <a:pPr defTabSz="483306">
              <a:defRPr/>
            </a:pPr>
            <a:endParaRPr lang="en-US" dirty="0"/>
          </a:p>
          <a:p>
            <a:endParaRPr lang="en-US" dirty="0"/>
          </a:p>
        </p:txBody>
      </p:sp>
      <p:sp>
        <p:nvSpPr>
          <p:cNvPr id="4" name="Slide Number Placeholder 3"/>
          <p:cNvSpPr>
            <a:spLocks noGrp="1"/>
          </p:cNvSpPr>
          <p:nvPr>
            <p:ph type="sldNum" sz="quarter" idx="10"/>
          </p:nvPr>
        </p:nvSpPr>
        <p:spPr/>
        <p:txBody>
          <a:bodyPr/>
          <a:lstStyle/>
          <a:p>
            <a:fld id="{9C64CD30-58B9-E340-85C8-3A7E6909C79B}" type="slidenum">
              <a:rPr lang="en-US" smtClean="0"/>
              <a:t>16</a:t>
            </a:fld>
            <a:endParaRPr lang="en-US"/>
          </a:p>
        </p:txBody>
      </p:sp>
    </p:spTree>
    <p:extLst>
      <p:ext uri="{BB962C8B-B14F-4D97-AF65-F5344CB8AC3E}">
        <p14:creationId xmlns:p14="http://schemas.microsoft.com/office/powerpoint/2010/main" val="300396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18</a:t>
            </a:fld>
            <a:endParaRPr lang="en-US"/>
          </a:p>
        </p:txBody>
      </p:sp>
    </p:spTree>
    <p:extLst>
      <p:ext uri="{BB962C8B-B14F-4D97-AF65-F5344CB8AC3E}">
        <p14:creationId xmlns:p14="http://schemas.microsoft.com/office/powerpoint/2010/main" val="3974177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rPr>
              <a:t>http://wiki.apache.org/hadoop/PoweredBy </a:t>
            </a:r>
          </a:p>
          <a:p>
            <a:endParaRPr lang="en-US"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20</a:t>
            </a:fld>
            <a:endParaRPr lang="en-US"/>
          </a:p>
        </p:txBody>
      </p:sp>
    </p:spTree>
    <p:extLst>
      <p:ext uri="{BB962C8B-B14F-4D97-AF65-F5344CB8AC3E}">
        <p14:creationId xmlns:p14="http://schemas.microsoft.com/office/powerpoint/2010/main" val="1582954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21C9975-C252-4F8B-9ECD-F01E6CFEEF83}" type="datetime1">
              <a:rPr lang="en-US" smtClean="0"/>
              <a:t>9/26/2020</a:t>
            </a:fld>
            <a:endParaRPr lang="en-US"/>
          </a:p>
        </p:txBody>
      </p:sp>
      <p:sp>
        <p:nvSpPr>
          <p:cNvPr id="5" name="Footer Placeholder 4"/>
          <p:cNvSpPr>
            <a:spLocks noGrp="1"/>
          </p:cNvSpPr>
          <p:nvPr>
            <p:ph type="ftr" sz="quarter" idx="11"/>
          </p:nvPr>
        </p:nvSpPr>
        <p:spPr/>
        <p:txBody>
          <a:bodyPr/>
          <a:lstStyle/>
          <a:p>
            <a:r>
              <a:rPr lang="en-US"/>
              <a:t>Text Analytics</a:t>
            </a:r>
          </a:p>
        </p:txBody>
      </p:sp>
      <p:sp>
        <p:nvSpPr>
          <p:cNvPr id="6" name="Slide Number Placeholder 5"/>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2939354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E6B2B0-E0F9-4AA1-85EC-8A37CA4A14B4}" type="datetime1">
              <a:rPr lang="en-US" smtClean="0"/>
              <a:t>9/26/2020</a:t>
            </a:fld>
            <a:endParaRPr lang="en-US"/>
          </a:p>
        </p:txBody>
      </p:sp>
      <p:sp>
        <p:nvSpPr>
          <p:cNvPr id="5" name="Footer Placeholder 4"/>
          <p:cNvSpPr>
            <a:spLocks noGrp="1"/>
          </p:cNvSpPr>
          <p:nvPr>
            <p:ph type="ftr" sz="quarter" idx="11"/>
          </p:nvPr>
        </p:nvSpPr>
        <p:spPr/>
        <p:txBody>
          <a:bodyPr/>
          <a:lstStyle/>
          <a:p>
            <a:r>
              <a:rPr lang="en-US"/>
              <a:t>Text Analytics</a:t>
            </a:r>
          </a:p>
        </p:txBody>
      </p:sp>
      <p:sp>
        <p:nvSpPr>
          <p:cNvPr id="6" name="Slide Number Placeholder 5"/>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163634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95E956-B4F5-4236-9EC3-1BB9E6D41770}" type="datetime1">
              <a:rPr lang="en-US" smtClean="0"/>
              <a:t>9/26/2020</a:t>
            </a:fld>
            <a:endParaRPr lang="en-US"/>
          </a:p>
        </p:txBody>
      </p:sp>
      <p:sp>
        <p:nvSpPr>
          <p:cNvPr id="5" name="Footer Placeholder 4"/>
          <p:cNvSpPr>
            <a:spLocks noGrp="1"/>
          </p:cNvSpPr>
          <p:nvPr>
            <p:ph type="ftr" sz="quarter" idx="11"/>
          </p:nvPr>
        </p:nvSpPr>
        <p:spPr/>
        <p:txBody>
          <a:bodyPr/>
          <a:lstStyle/>
          <a:p>
            <a:r>
              <a:rPr lang="en-US"/>
              <a:t>Text Analytics</a:t>
            </a:r>
          </a:p>
        </p:txBody>
      </p:sp>
      <p:sp>
        <p:nvSpPr>
          <p:cNvPr id="6" name="Slide Number Placeholder 5"/>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145255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ontent_BulletsSurround_Picture">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4648200" y="3352800"/>
            <a:ext cx="4114800" cy="2514600"/>
          </a:xfrm>
        </p:spPr>
        <p:txBody>
          <a:bodyPr>
            <a:normAutofit/>
          </a:bodyPr>
          <a:lstStyle>
            <a:lvl1pPr>
              <a:buNone/>
              <a:defRPr/>
            </a:lvl1pPr>
          </a:lstStyle>
          <a:p>
            <a:pPr lvl="0"/>
            <a:r>
              <a:rPr lang="en-US" noProof="0" dirty="0"/>
              <a:t>Click icon to add picture</a:t>
            </a:r>
          </a:p>
        </p:txBody>
      </p:sp>
      <p:sp>
        <p:nvSpPr>
          <p:cNvPr id="3" name="Content Placeholder 2"/>
          <p:cNvSpPr>
            <a:spLocks noGrp="1"/>
          </p:cNvSpPr>
          <p:nvPr>
            <p:ph sz="half" idx="1"/>
          </p:nvPr>
        </p:nvSpPr>
        <p:spPr>
          <a:xfrm>
            <a:off x="304800" y="914401"/>
            <a:ext cx="8458200" cy="228600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a:spLocks noGrp="1"/>
          </p:cNvSpPr>
          <p:nvPr>
            <p:ph type="title"/>
          </p:nvPr>
        </p:nvSpPr>
        <p:spPr>
          <a:xfrm>
            <a:off x="304800" y="76200"/>
            <a:ext cx="8458200" cy="762000"/>
          </a:xfrm>
        </p:spPr>
        <p:txBody>
          <a:bodyPr/>
          <a:lstStyle>
            <a:lvl1pPr>
              <a:defRPr>
                <a:solidFill>
                  <a:schemeClr val="accent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304800" y="3352800"/>
            <a:ext cx="41910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4"/>
          </p:nvPr>
        </p:nvSpPr>
        <p:spPr>
          <a:xfrm>
            <a:off x="4648200" y="6629400"/>
            <a:ext cx="3962400" cy="228600"/>
          </a:xfrm>
        </p:spPr>
        <p:txBody>
          <a:bodyPr/>
          <a:lstStyle>
            <a:lvl1pPr>
              <a:defRPr/>
            </a:lvl1pPr>
          </a:lstStyle>
          <a:p>
            <a:pPr>
              <a:defRPr/>
            </a:pPr>
            <a:r>
              <a:rPr lang="en-US"/>
              <a:t>Text Analytics</a:t>
            </a:r>
            <a:endParaRPr lang="en-US" dirty="0"/>
          </a:p>
        </p:txBody>
      </p:sp>
      <p:sp>
        <p:nvSpPr>
          <p:cNvPr id="8" name="Slide Number Placeholder 6"/>
          <p:cNvSpPr>
            <a:spLocks noGrp="1"/>
          </p:cNvSpPr>
          <p:nvPr>
            <p:ph type="sldNum" sz="quarter" idx="15"/>
          </p:nvPr>
        </p:nvSpPr>
        <p:spPr/>
        <p:txBody>
          <a:bodyPr/>
          <a:lstStyle>
            <a:lvl1pPr>
              <a:defRPr/>
            </a:lvl1pPr>
          </a:lstStyle>
          <a:p>
            <a:pPr>
              <a:defRPr/>
            </a:pPr>
            <a:fld id="{5D9EB8BF-1EF5-4796-9F63-213B6934CB38}" type="slidenum">
              <a:rPr lang="en-US"/>
              <a:pPr>
                <a:defRPr/>
              </a:pPr>
              <a:t>‹#›</a:t>
            </a:fld>
            <a:endParaRPr lang="en-US" dirty="0"/>
          </a:p>
        </p:txBody>
      </p:sp>
    </p:spTree>
    <p:extLst>
      <p:ext uri="{BB962C8B-B14F-4D97-AF65-F5344CB8AC3E}">
        <p14:creationId xmlns:p14="http://schemas.microsoft.com/office/powerpoint/2010/main" val="56689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3E1F76-C9AC-4257-948D-B5644515581B}" type="datetime1">
              <a:rPr lang="en-US" smtClean="0"/>
              <a:t>9/26/2020</a:t>
            </a:fld>
            <a:endParaRPr lang="en-US"/>
          </a:p>
        </p:txBody>
      </p:sp>
      <p:sp>
        <p:nvSpPr>
          <p:cNvPr id="5" name="Footer Placeholder 4"/>
          <p:cNvSpPr>
            <a:spLocks noGrp="1"/>
          </p:cNvSpPr>
          <p:nvPr>
            <p:ph type="ftr" sz="quarter" idx="11"/>
          </p:nvPr>
        </p:nvSpPr>
        <p:spPr/>
        <p:txBody>
          <a:bodyPr/>
          <a:lstStyle/>
          <a:p>
            <a:r>
              <a:rPr lang="en-US"/>
              <a:t>Text Analytics</a:t>
            </a:r>
          </a:p>
        </p:txBody>
      </p:sp>
      <p:sp>
        <p:nvSpPr>
          <p:cNvPr id="6" name="Slide Number Placeholder 5"/>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1065162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6056FB-2EC1-4F91-A40D-ACB7E3EAFB36}" type="datetime1">
              <a:rPr lang="en-US" smtClean="0"/>
              <a:t>9/26/2020</a:t>
            </a:fld>
            <a:endParaRPr lang="en-US"/>
          </a:p>
        </p:txBody>
      </p:sp>
      <p:sp>
        <p:nvSpPr>
          <p:cNvPr id="5" name="Footer Placeholder 4"/>
          <p:cNvSpPr>
            <a:spLocks noGrp="1"/>
          </p:cNvSpPr>
          <p:nvPr>
            <p:ph type="ftr" sz="quarter" idx="11"/>
          </p:nvPr>
        </p:nvSpPr>
        <p:spPr/>
        <p:txBody>
          <a:bodyPr/>
          <a:lstStyle/>
          <a:p>
            <a:r>
              <a:rPr lang="en-US"/>
              <a:t>Text Analytics</a:t>
            </a:r>
          </a:p>
        </p:txBody>
      </p:sp>
      <p:sp>
        <p:nvSpPr>
          <p:cNvPr id="6" name="Slide Number Placeholder 5"/>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506919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AB0E64-856E-4AB2-91FB-3EF8470170C0}" type="datetime1">
              <a:rPr lang="en-US" smtClean="0"/>
              <a:t>9/26/2020</a:t>
            </a:fld>
            <a:endParaRPr lang="en-US"/>
          </a:p>
        </p:txBody>
      </p:sp>
      <p:sp>
        <p:nvSpPr>
          <p:cNvPr id="6" name="Footer Placeholder 5"/>
          <p:cNvSpPr>
            <a:spLocks noGrp="1"/>
          </p:cNvSpPr>
          <p:nvPr>
            <p:ph type="ftr" sz="quarter" idx="11"/>
          </p:nvPr>
        </p:nvSpPr>
        <p:spPr/>
        <p:txBody>
          <a:bodyPr/>
          <a:lstStyle/>
          <a:p>
            <a:r>
              <a:rPr lang="en-US"/>
              <a:t>Text Analytics</a:t>
            </a:r>
          </a:p>
        </p:txBody>
      </p:sp>
      <p:sp>
        <p:nvSpPr>
          <p:cNvPr id="7" name="Slide Number Placeholder 6"/>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821737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E5DF61-0F3E-4CB1-98F5-41CEB579C646}" type="datetime1">
              <a:rPr lang="en-US" smtClean="0"/>
              <a:t>9/26/2020</a:t>
            </a:fld>
            <a:endParaRPr lang="en-US"/>
          </a:p>
        </p:txBody>
      </p:sp>
      <p:sp>
        <p:nvSpPr>
          <p:cNvPr id="8" name="Footer Placeholder 7"/>
          <p:cNvSpPr>
            <a:spLocks noGrp="1"/>
          </p:cNvSpPr>
          <p:nvPr>
            <p:ph type="ftr" sz="quarter" idx="11"/>
          </p:nvPr>
        </p:nvSpPr>
        <p:spPr/>
        <p:txBody>
          <a:bodyPr/>
          <a:lstStyle/>
          <a:p>
            <a:r>
              <a:rPr lang="en-US"/>
              <a:t>Text Analytics</a:t>
            </a:r>
          </a:p>
        </p:txBody>
      </p:sp>
      <p:sp>
        <p:nvSpPr>
          <p:cNvPr id="9" name="Slide Number Placeholder 8"/>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995010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776902-9C7A-4C6C-9E24-86F00EAB7B03}" type="datetime1">
              <a:rPr lang="en-US" smtClean="0"/>
              <a:t>9/26/2020</a:t>
            </a:fld>
            <a:endParaRPr lang="en-US"/>
          </a:p>
        </p:txBody>
      </p:sp>
      <p:sp>
        <p:nvSpPr>
          <p:cNvPr id="4" name="Footer Placeholder 3"/>
          <p:cNvSpPr>
            <a:spLocks noGrp="1"/>
          </p:cNvSpPr>
          <p:nvPr>
            <p:ph type="ftr" sz="quarter" idx="11"/>
          </p:nvPr>
        </p:nvSpPr>
        <p:spPr/>
        <p:txBody>
          <a:bodyPr/>
          <a:lstStyle/>
          <a:p>
            <a:r>
              <a:rPr lang="en-US"/>
              <a:t>Text Analytics</a:t>
            </a:r>
          </a:p>
        </p:txBody>
      </p:sp>
      <p:sp>
        <p:nvSpPr>
          <p:cNvPr id="5" name="Slide Number Placeholder 4"/>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1228680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48FCD0-6EA5-45E9-BC3C-81F9A3D70D63}" type="datetime1">
              <a:rPr lang="en-US" smtClean="0"/>
              <a:t>9/26/2020</a:t>
            </a:fld>
            <a:endParaRPr lang="en-US"/>
          </a:p>
        </p:txBody>
      </p:sp>
      <p:sp>
        <p:nvSpPr>
          <p:cNvPr id="3" name="Footer Placeholder 2"/>
          <p:cNvSpPr>
            <a:spLocks noGrp="1"/>
          </p:cNvSpPr>
          <p:nvPr>
            <p:ph type="ftr" sz="quarter" idx="11"/>
          </p:nvPr>
        </p:nvSpPr>
        <p:spPr/>
        <p:txBody>
          <a:bodyPr/>
          <a:lstStyle/>
          <a:p>
            <a:r>
              <a:rPr lang="en-US"/>
              <a:t>Text Analytics</a:t>
            </a:r>
          </a:p>
        </p:txBody>
      </p:sp>
      <p:sp>
        <p:nvSpPr>
          <p:cNvPr id="4" name="Slide Number Placeholder 3"/>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3811245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F45A3A-B321-4D52-A7C7-68B5121E6790}" type="datetime1">
              <a:rPr lang="en-US" smtClean="0"/>
              <a:t>9/26/2020</a:t>
            </a:fld>
            <a:endParaRPr lang="en-US"/>
          </a:p>
        </p:txBody>
      </p:sp>
      <p:sp>
        <p:nvSpPr>
          <p:cNvPr id="6" name="Footer Placeholder 5"/>
          <p:cNvSpPr>
            <a:spLocks noGrp="1"/>
          </p:cNvSpPr>
          <p:nvPr>
            <p:ph type="ftr" sz="quarter" idx="11"/>
          </p:nvPr>
        </p:nvSpPr>
        <p:spPr/>
        <p:txBody>
          <a:bodyPr/>
          <a:lstStyle/>
          <a:p>
            <a:r>
              <a:rPr lang="en-US"/>
              <a:t>Text Analytics</a:t>
            </a:r>
          </a:p>
        </p:txBody>
      </p:sp>
      <p:sp>
        <p:nvSpPr>
          <p:cNvPr id="7" name="Slide Number Placeholder 6"/>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375252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CFE1CA-260D-43AB-ABC1-570ECAA167F4}" type="datetime1">
              <a:rPr lang="en-US" smtClean="0"/>
              <a:t>9/26/2020</a:t>
            </a:fld>
            <a:endParaRPr lang="en-US"/>
          </a:p>
        </p:txBody>
      </p:sp>
      <p:sp>
        <p:nvSpPr>
          <p:cNvPr id="6" name="Footer Placeholder 5"/>
          <p:cNvSpPr>
            <a:spLocks noGrp="1"/>
          </p:cNvSpPr>
          <p:nvPr>
            <p:ph type="ftr" sz="quarter" idx="11"/>
          </p:nvPr>
        </p:nvSpPr>
        <p:spPr/>
        <p:txBody>
          <a:bodyPr/>
          <a:lstStyle/>
          <a:p>
            <a:r>
              <a:rPr lang="en-US"/>
              <a:t>Text Analytics</a:t>
            </a:r>
          </a:p>
        </p:txBody>
      </p:sp>
      <p:sp>
        <p:nvSpPr>
          <p:cNvPr id="7" name="Slide Number Placeholder 6"/>
          <p:cNvSpPr>
            <a:spLocks noGrp="1"/>
          </p:cNvSpPr>
          <p:nvPr>
            <p:ph type="sldNum" sz="quarter" idx="12"/>
          </p:nvPr>
        </p:nvSpPr>
        <p:spPr/>
        <p:txBody>
          <a:bodyPr/>
          <a:lstStyle/>
          <a:p>
            <a:fld id="{71BD4A25-22B2-48E3-9FC3-0D375F0F72AF}" type="slidenum">
              <a:rPr lang="en-US" smtClean="0"/>
              <a:t>‹#›</a:t>
            </a:fld>
            <a:endParaRPr lang="en-US"/>
          </a:p>
        </p:txBody>
      </p:sp>
    </p:spTree>
    <p:extLst>
      <p:ext uri="{BB962C8B-B14F-4D97-AF65-F5344CB8AC3E}">
        <p14:creationId xmlns:p14="http://schemas.microsoft.com/office/powerpoint/2010/main" val="1329691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F7D1B0-99A2-4F4D-A8C8-6053129664B2}" type="datetime1">
              <a:rPr lang="en-US" smtClean="0"/>
              <a:t>9/26/2020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Text Analytics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D4A25-22B2-48E3-9FC3-0D375F0F72AF}" type="slidenum">
              <a:rPr lang="en-US" smtClean="0"/>
              <a:t>‹#›</a:t>
            </a:fld>
            <a:endParaRPr lang="en-US"/>
          </a:p>
        </p:txBody>
      </p:sp>
    </p:spTree>
    <p:extLst>
      <p:ext uri="{BB962C8B-B14F-4D97-AF65-F5344CB8AC3E}">
        <p14:creationId xmlns:p14="http://schemas.microsoft.com/office/powerpoint/2010/main" val="736924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 Id="rId9" Type="http://schemas.openxmlformats.org/officeDocument/2006/relationships/image" Target="../media/image52.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ftp://ftp.ncdc.noaa.gov/pub/data/noaa/" TargetMode="External"/><Relationship Id="rId2" Type="http://schemas.openxmlformats.org/officeDocument/2006/relationships/hyperlink" Target="https://www.ncdc.noaa.gov/data-acces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1204913" indent="-1204913"/>
            <a:r>
              <a:rPr lang="en-US" dirty="0"/>
              <a:t>Introduction to Hadoop and MapReduce </a:t>
            </a:r>
          </a:p>
        </p:txBody>
      </p:sp>
      <p:sp>
        <p:nvSpPr>
          <p:cNvPr id="3" name="Subtitle 2"/>
          <p:cNvSpPr>
            <a:spLocks noGrp="1"/>
          </p:cNvSpPr>
          <p:nvPr>
            <p:ph type="subTitle" idx="1"/>
          </p:nvPr>
        </p:nvSpPr>
        <p:spPr/>
        <p:txBody>
          <a:bodyPr/>
          <a:lstStyle/>
          <a:p>
            <a:r>
              <a:rPr lang="en-US" dirty="0"/>
              <a:t>Elsayed Hemayed</a:t>
            </a:r>
          </a:p>
        </p:txBody>
      </p:sp>
      <p:sp>
        <p:nvSpPr>
          <p:cNvPr id="5" name="TextBox 4"/>
          <p:cNvSpPr txBox="1"/>
          <p:nvPr/>
        </p:nvSpPr>
        <p:spPr>
          <a:xfrm>
            <a:off x="228600" y="6248400"/>
            <a:ext cx="8610600" cy="307777"/>
          </a:xfrm>
          <a:prstGeom prst="rect">
            <a:avLst/>
          </a:prstGeom>
          <a:noFill/>
        </p:spPr>
        <p:txBody>
          <a:bodyPr wrap="square" rtlCol="0">
            <a:spAutoFit/>
          </a:bodyPr>
          <a:lstStyle/>
          <a:p>
            <a:r>
              <a:rPr lang="en-US" sz="1400" dirty="0"/>
              <a:t>The original slides are from EMC, IBM, and Prof. Dong Wang.</a:t>
            </a:r>
          </a:p>
        </p:txBody>
      </p:sp>
    </p:spTree>
    <p:extLst>
      <p:ext uri="{BB962C8B-B14F-4D97-AF65-F5344CB8AC3E}">
        <p14:creationId xmlns:p14="http://schemas.microsoft.com/office/powerpoint/2010/main" val="88196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37" y="274638"/>
            <a:ext cx="8513011" cy="1143000"/>
          </a:xfrm>
        </p:spPr>
        <p:txBody>
          <a:bodyPr>
            <a:normAutofit/>
          </a:bodyPr>
          <a:lstStyle/>
          <a:p>
            <a:r>
              <a:rPr lang="en-US" dirty="0"/>
              <a:t>Distributed processing is non-trivial	</a:t>
            </a:r>
          </a:p>
        </p:txBody>
      </p:sp>
      <p:sp>
        <p:nvSpPr>
          <p:cNvPr id="3" name="Content Placeholder 2"/>
          <p:cNvSpPr>
            <a:spLocks noGrp="1"/>
          </p:cNvSpPr>
          <p:nvPr>
            <p:ph idx="1"/>
          </p:nvPr>
        </p:nvSpPr>
        <p:spPr>
          <a:xfrm>
            <a:off x="457200" y="1606217"/>
            <a:ext cx="8229600" cy="3651584"/>
          </a:xfrm>
        </p:spPr>
        <p:txBody>
          <a:bodyPr/>
          <a:lstStyle/>
          <a:p>
            <a:r>
              <a:rPr lang="en-US" dirty="0"/>
              <a:t>How to assign tasks to different workers in an efficient way?</a:t>
            </a:r>
          </a:p>
          <a:p>
            <a:r>
              <a:rPr lang="en-US" dirty="0"/>
              <a:t>What happens if tasks fail?</a:t>
            </a:r>
          </a:p>
          <a:p>
            <a:r>
              <a:rPr lang="en-US" dirty="0"/>
              <a:t>How do workers exchange results?</a:t>
            </a:r>
          </a:p>
          <a:p>
            <a:r>
              <a:rPr lang="en-US" dirty="0"/>
              <a:t>How to synchronize distributed tasks allocated to different workers?</a:t>
            </a:r>
          </a:p>
        </p:txBody>
      </p:sp>
      <p:pic>
        <p:nvPicPr>
          <p:cNvPr id="4" name="Picture 3"/>
          <p:cNvPicPr>
            <a:picLocks noChangeAspect="1"/>
          </p:cNvPicPr>
          <p:nvPr/>
        </p:nvPicPr>
        <p:blipFill>
          <a:blip r:embed="rId2"/>
          <a:stretch>
            <a:fillRect/>
          </a:stretch>
        </p:blipFill>
        <p:spPr>
          <a:xfrm>
            <a:off x="4973053" y="4643521"/>
            <a:ext cx="3242510" cy="2214479"/>
          </a:xfrm>
          <a:prstGeom prst="rect">
            <a:avLst/>
          </a:prstGeom>
        </p:spPr>
      </p:pic>
    </p:spTree>
    <p:extLst>
      <p:ext uri="{BB962C8B-B14F-4D97-AF65-F5344CB8AC3E}">
        <p14:creationId xmlns:p14="http://schemas.microsoft.com/office/powerpoint/2010/main" val="532985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storage is challenging</a:t>
            </a:r>
          </a:p>
        </p:txBody>
      </p:sp>
      <p:sp>
        <p:nvSpPr>
          <p:cNvPr id="3" name="Content Placeholder 2"/>
          <p:cNvSpPr>
            <a:spLocks noGrp="1"/>
          </p:cNvSpPr>
          <p:nvPr>
            <p:ph idx="1"/>
          </p:nvPr>
        </p:nvSpPr>
        <p:spPr/>
        <p:txBody>
          <a:bodyPr/>
          <a:lstStyle/>
          <a:p>
            <a:r>
              <a:rPr lang="en-US" dirty="0"/>
              <a:t>Data Volumes are massive</a:t>
            </a:r>
          </a:p>
          <a:p>
            <a:r>
              <a:rPr lang="en-US" dirty="0"/>
              <a:t>Reliability of Storing PBs of data is challenging</a:t>
            </a:r>
          </a:p>
          <a:p>
            <a:r>
              <a:rPr lang="en-US" dirty="0"/>
              <a:t>All kinds of failures: Disk/Hardware/Network Failures</a:t>
            </a:r>
          </a:p>
          <a:p>
            <a:r>
              <a:rPr lang="en-US" dirty="0"/>
              <a:t>Probability of failures simply increase with the number of machines …</a:t>
            </a:r>
          </a:p>
        </p:txBody>
      </p:sp>
      <p:pic>
        <p:nvPicPr>
          <p:cNvPr id="4" name="Picture 3"/>
          <p:cNvPicPr>
            <a:picLocks noChangeAspect="1"/>
          </p:cNvPicPr>
          <p:nvPr/>
        </p:nvPicPr>
        <p:blipFill>
          <a:blip r:embed="rId2"/>
          <a:stretch>
            <a:fillRect/>
          </a:stretch>
        </p:blipFill>
        <p:spPr>
          <a:xfrm>
            <a:off x="3580732" y="4980405"/>
            <a:ext cx="3277268" cy="1680383"/>
          </a:xfrm>
          <a:prstGeom prst="rect">
            <a:avLst/>
          </a:prstGeom>
        </p:spPr>
      </p:pic>
    </p:spTree>
    <p:extLst>
      <p:ext uri="{BB962C8B-B14F-4D97-AF65-F5344CB8AC3E}">
        <p14:creationId xmlns:p14="http://schemas.microsoft.com/office/powerpoint/2010/main" val="3270825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 popular solution: Hadoop </a:t>
            </a:r>
          </a:p>
        </p:txBody>
      </p:sp>
      <p:pic>
        <p:nvPicPr>
          <p:cNvPr id="4" name="Content Placeholder 3"/>
          <p:cNvPicPr>
            <a:picLocks noGrp="1" noChangeAspect="1"/>
          </p:cNvPicPr>
          <p:nvPr>
            <p:ph idx="1"/>
          </p:nvPr>
        </p:nvPicPr>
        <p:blipFill>
          <a:blip r:embed="rId2"/>
          <a:srcRect l="10681" r="10681"/>
          <a:stretch>
            <a:fillRect/>
          </a:stretch>
        </p:blipFill>
        <p:spPr>
          <a:xfrm>
            <a:off x="775374" y="1453152"/>
            <a:ext cx="7710905" cy="4240701"/>
          </a:xfrm>
        </p:spPr>
      </p:pic>
      <p:sp>
        <p:nvSpPr>
          <p:cNvPr id="5" name="TextBox 4"/>
          <p:cNvSpPr txBox="1"/>
          <p:nvPr/>
        </p:nvSpPr>
        <p:spPr>
          <a:xfrm>
            <a:off x="1310110" y="5945378"/>
            <a:ext cx="6523784" cy="461665"/>
          </a:xfrm>
          <a:prstGeom prst="rect">
            <a:avLst/>
          </a:prstGeom>
          <a:noFill/>
        </p:spPr>
        <p:txBody>
          <a:bodyPr wrap="square" rtlCol="0">
            <a:spAutoFit/>
          </a:bodyPr>
          <a:lstStyle/>
          <a:p>
            <a:r>
              <a:rPr lang="en-US" sz="2400" dirty="0"/>
              <a:t>Hadoop Cluster at Yahoo! (Credit: Yahoo)</a:t>
            </a:r>
          </a:p>
        </p:txBody>
      </p:sp>
    </p:spTree>
    <p:extLst>
      <p:ext uri="{BB962C8B-B14F-4D97-AF65-F5344CB8AC3E}">
        <p14:creationId xmlns:p14="http://schemas.microsoft.com/office/powerpoint/2010/main" val="50530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offers</a:t>
            </a:r>
          </a:p>
        </p:txBody>
      </p:sp>
      <p:sp>
        <p:nvSpPr>
          <p:cNvPr id="3" name="Content Placeholder 2"/>
          <p:cNvSpPr>
            <a:spLocks noGrp="1"/>
          </p:cNvSpPr>
          <p:nvPr>
            <p:ph idx="1"/>
          </p:nvPr>
        </p:nvSpPr>
        <p:spPr>
          <a:xfrm>
            <a:off x="457200" y="1417638"/>
            <a:ext cx="8229600" cy="4708525"/>
          </a:xfrm>
        </p:spPr>
        <p:txBody>
          <a:bodyPr/>
          <a:lstStyle/>
          <a:p>
            <a:r>
              <a:rPr lang="en-US" dirty="0"/>
              <a:t>Redundant, Fault-tolerant data storage</a:t>
            </a:r>
          </a:p>
          <a:p>
            <a:r>
              <a:rPr lang="en-US" dirty="0"/>
              <a:t>Parallel computation framework</a:t>
            </a:r>
          </a:p>
          <a:p>
            <a:r>
              <a:rPr lang="en-US" dirty="0"/>
              <a:t>Job coordination</a:t>
            </a:r>
          </a:p>
        </p:txBody>
      </p:sp>
      <p:pic>
        <p:nvPicPr>
          <p:cNvPr id="4" name="Picture 3"/>
          <p:cNvPicPr>
            <a:picLocks noChangeAspect="1"/>
          </p:cNvPicPr>
          <p:nvPr/>
        </p:nvPicPr>
        <p:blipFill>
          <a:blip r:embed="rId2"/>
          <a:stretch>
            <a:fillRect/>
          </a:stretch>
        </p:blipFill>
        <p:spPr>
          <a:xfrm>
            <a:off x="2184400" y="4021890"/>
            <a:ext cx="4775200" cy="1701800"/>
          </a:xfrm>
          <a:prstGeom prst="rect">
            <a:avLst/>
          </a:prstGeom>
        </p:spPr>
      </p:pic>
    </p:spTree>
    <p:extLst>
      <p:ext uri="{BB962C8B-B14F-4D97-AF65-F5344CB8AC3E}">
        <p14:creationId xmlns:p14="http://schemas.microsoft.com/office/powerpoint/2010/main" val="74423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offers</a:t>
            </a:r>
          </a:p>
        </p:txBody>
      </p:sp>
      <p:sp>
        <p:nvSpPr>
          <p:cNvPr id="3" name="Content Placeholder 2"/>
          <p:cNvSpPr>
            <a:spLocks noGrp="1"/>
          </p:cNvSpPr>
          <p:nvPr>
            <p:ph idx="1"/>
          </p:nvPr>
        </p:nvSpPr>
        <p:spPr>
          <a:xfrm>
            <a:off x="457200" y="1417638"/>
            <a:ext cx="8229600" cy="4919662"/>
          </a:xfrm>
        </p:spPr>
        <p:txBody>
          <a:bodyPr/>
          <a:lstStyle/>
          <a:p>
            <a:r>
              <a:rPr lang="en-US" dirty="0"/>
              <a:t>Redundant, Fault-tolerant data storage</a:t>
            </a:r>
          </a:p>
          <a:p>
            <a:r>
              <a:rPr lang="en-US" dirty="0"/>
              <a:t>Parallel computation framework</a:t>
            </a:r>
          </a:p>
          <a:p>
            <a:r>
              <a:rPr lang="en-US" dirty="0"/>
              <a:t>Job coordination</a:t>
            </a:r>
          </a:p>
        </p:txBody>
      </p:sp>
      <p:pic>
        <p:nvPicPr>
          <p:cNvPr id="5" name="Picture 4"/>
          <p:cNvPicPr>
            <a:picLocks noChangeAspect="1"/>
          </p:cNvPicPr>
          <p:nvPr/>
        </p:nvPicPr>
        <p:blipFill>
          <a:blip r:embed="rId2"/>
          <a:stretch>
            <a:fillRect/>
          </a:stretch>
        </p:blipFill>
        <p:spPr>
          <a:xfrm>
            <a:off x="876300" y="3708400"/>
            <a:ext cx="1435100" cy="1709074"/>
          </a:xfrm>
          <a:prstGeom prst="rect">
            <a:avLst/>
          </a:prstGeom>
        </p:spPr>
      </p:pic>
      <p:sp>
        <p:nvSpPr>
          <p:cNvPr id="6" name="TextBox 5"/>
          <p:cNvSpPr txBox="1"/>
          <p:nvPr/>
        </p:nvSpPr>
        <p:spPr>
          <a:xfrm>
            <a:off x="635000" y="5417474"/>
            <a:ext cx="2273300" cy="461665"/>
          </a:xfrm>
          <a:prstGeom prst="rect">
            <a:avLst/>
          </a:prstGeom>
          <a:noFill/>
        </p:spPr>
        <p:txBody>
          <a:bodyPr wrap="square" rtlCol="0">
            <a:spAutoFit/>
          </a:bodyPr>
          <a:lstStyle/>
          <a:p>
            <a:r>
              <a:rPr lang="en-US" sz="2400" b="1" dirty="0"/>
              <a:t>Programmers</a:t>
            </a:r>
          </a:p>
        </p:txBody>
      </p:sp>
      <p:sp>
        <p:nvSpPr>
          <p:cNvPr id="7" name="Right Arrow 6"/>
          <p:cNvSpPr/>
          <p:nvPr/>
        </p:nvSpPr>
        <p:spPr>
          <a:xfrm>
            <a:off x="2908300" y="4366974"/>
            <a:ext cx="1727200" cy="419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743200" y="3472477"/>
            <a:ext cx="2870200" cy="830997"/>
          </a:xfrm>
          <a:prstGeom prst="rect">
            <a:avLst/>
          </a:prstGeom>
          <a:noFill/>
        </p:spPr>
        <p:txBody>
          <a:bodyPr wrap="square" rtlCol="0">
            <a:spAutoFit/>
          </a:bodyPr>
          <a:lstStyle/>
          <a:p>
            <a:r>
              <a:rPr lang="en-US" sz="2400" b="1" i="1" dirty="0"/>
              <a:t>No longer need to worry about </a:t>
            </a:r>
          </a:p>
        </p:txBody>
      </p:sp>
      <p:sp>
        <p:nvSpPr>
          <p:cNvPr id="9" name="Left Brace 8"/>
          <p:cNvSpPr/>
          <p:nvPr/>
        </p:nvSpPr>
        <p:spPr>
          <a:xfrm>
            <a:off x="4838700" y="2857500"/>
            <a:ext cx="1079500" cy="3530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007100" y="2641480"/>
            <a:ext cx="2870200" cy="830997"/>
          </a:xfrm>
          <a:prstGeom prst="rect">
            <a:avLst/>
          </a:prstGeom>
          <a:noFill/>
        </p:spPr>
        <p:txBody>
          <a:bodyPr wrap="square" rtlCol="0">
            <a:spAutoFit/>
          </a:bodyPr>
          <a:lstStyle/>
          <a:p>
            <a:r>
              <a:rPr lang="en-US" sz="2400" b="1" dirty="0">
                <a:solidFill>
                  <a:srgbClr val="0000FF"/>
                </a:solidFill>
              </a:rPr>
              <a:t>Q: Where file is located? </a:t>
            </a:r>
          </a:p>
        </p:txBody>
      </p:sp>
      <p:sp>
        <p:nvSpPr>
          <p:cNvPr id="11" name="TextBox 10"/>
          <p:cNvSpPr txBox="1"/>
          <p:nvPr/>
        </p:nvSpPr>
        <p:spPr>
          <a:xfrm>
            <a:off x="6007100" y="3708400"/>
            <a:ext cx="2870200" cy="830997"/>
          </a:xfrm>
          <a:prstGeom prst="rect">
            <a:avLst/>
          </a:prstGeom>
          <a:noFill/>
        </p:spPr>
        <p:txBody>
          <a:bodyPr wrap="square" rtlCol="0">
            <a:spAutoFit/>
          </a:bodyPr>
          <a:lstStyle/>
          <a:p>
            <a:r>
              <a:rPr lang="en-US" sz="2400" b="1" dirty="0">
                <a:solidFill>
                  <a:srgbClr val="0000FF"/>
                </a:solidFill>
              </a:rPr>
              <a:t>Q: How to handle failures &amp; data lost?</a:t>
            </a:r>
          </a:p>
        </p:txBody>
      </p:sp>
      <p:sp>
        <p:nvSpPr>
          <p:cNvPr id="12" name="TextBox 11"/>
          <p:cNvSpPr txBox="1"/>
          <p:nvPr/>
        </p:nvSpPr>
        <p:spPr>
          <a:xfrm>
            <a:off x="6007100" y="4729776"/>
            <a:ext cx="2870200" cy="830997"/>
          </a:xfrm>
          <a:prstGeom prst="rect">
            <a:avLst/>
          </a:prstGeom>
          <a:noFill/>
        </p:spPr>
        <p:txBody>
          <a:bodyPr wrap="square" rtlCol="0">
            <a:spAutoFit/>
          </a:bodyPr>
          <a:lstStyle/>
          <a:p>
            <a:r>
              <a:rPr lang="en-US" sz="2400" b="1" dirty="0">
                <a:solidFill>
                  <a:srgbClr val="0000FF"/>
                </a:solidFill>
              </a:rPr>
              <a:t>Q: How to divide computation? </a:t>
            </a:r>
          </a:p>
        </p:txBody>
      </p:sp>
      <p:sp>
        <p:nvSpPr>
          <p:cNvPr id="13" name="TextBox 12"/>
          <p:cNvSpPr txBox="1"/>
          <p:nvPr/>
        </p:nvSpPr>
        <p:spPr>
          <a:xfrm>
            <a:off x="6045200" y="5765799"/>
            <a:ext cx="2870200" cy="830997"/>
          </a:xfrm>
          <a:prstGeom prst="rect">
            <a:avLst/>
          </a:prstGeom>
          <a:noFill/>
        </p:spPr>
        <p:txBody>
          <a:bodyPr wrap="square" rtlCol="0">
            <a:spAutoFit/>
          </a:bodyPr>
          <a:lstStyle/>
          <a:p>
            <a:r>
              <a:rPr lang="en-US" sz="2400" b="1" dirty="0">
                <a:solidFill>
                  <a:srgbClr val="0000FF"/>
                </a:solidFill>
              </a:rPr>
              <a:t>Q: How to program for scaling?</a:t>
            </a:r>
          </a:p>
        </p:txBody>
      </p:sp>
      <p:pic>
        <p:nvPicPr>
          <p:cNvPr id="15" name="Picture 14"/>
          <p:cNvPicPr>
            <a:picLocks noChangeAspect="1"/>
          </p:cNvPicPr>
          <p:nvPr/>
        </p:nvPicPr>
        <p:blipFill>
          <a:blip r:embed="rId3"/>
          <a:stretch>
            <a:fillRect/>
          </a:stretch>
        </p:blipFill>
        <p:spPr>
          <a:xfrm>
            <a:off x="2908300" y="4854038"/>
            <a:ext cx="1532080" cy="1025101"/>
          </a:xfrm>
          <a:prstGeom prst="rect">
            <a:avLst/>
          </a:prstGeom>
        </p:spPr>
      </p:pic>
    </p:spTree>
    <p:extLst>
      <p:ext uri="{BB962C8B-B14F-4D97-AF65-F5344CB8AC3E}">
        <p14:creationId xmlns:p14="http://schemas.microsoft.com/office/powerpoint/2010/main" val="2392262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real world example of New York Times</a:t>
            </a:r>
          </a:p>
        </p:txBody>
      </p:sp>
      <p:sp>
        <p:nvSpPr>
          <p:cNvPr id="3" name="Content Placeholder 2"/>
          <p:cNvSpPr>
            <a:spLocks noGrp="1"/>
          </p:cNvSpPr>
          <p:nvPr>
            <p:ph idx="1"/>
          </p:nvPr>
        </p:nvSpPr>
        <p:spPr>
          <a:xfrm>
            <a:off x="291542" y="1417638"/>
            <a:ext cx="8229600" cy="4525963"/>
          </a:xfrm>
        </p:spPr>
        <p:txBody>
          <a:bodyPr>
            <a:normAutofit/>
          </a:bodyPr>
          <a:lstStyle/>
          <a:p>
            <a:r>
              <a:rPr lang="en-US" b="1" dirty="0"/>
              <a:t>Goal: </a:t>
            </a:r>
            <a:r>
              <a:rPr lang="en-US" dirty="0"/>
              <a:t>Make entire archive of articles available online: 11 million, from 1851</a:t>
            </a:r>
          </a:p>
          <a:p>
            <a:r>
              <a:rPr lang="en-US" b="1" dirty="0"/>
              <a:t>Task: </a:t>
            </a:r>
            <a:r>
              <a:rPr lang="en-US" dirty="0"/>
              <a:t>Translate 4 TB TIFF images to PDF files</a:t>
            </a:r>
          </a:p>
          <a:p>
            <a:r>
              <a:rPr lang="en-US" b="1" dirty="0"/>
              <a:t>Solution:</a:t>
            </a:r>
            <a:r>
              <a:rPr lang="en-US" dirty="0"/>
              <a:t> Used Amazon Elastic Compute Cloud (EC2) and Simple Storage System (S3)</a:t>
            </a:r>
            <a:endParaRPr lang="en-US" b="1" dirty="0">
              <a:solidFill>
                <a:srgbClr val="000000"/>
              </a:solidFill>
            </a:endParaRPr>
          </a:p>
          <a:p>
            <a:r>
              <a:rPr lang="en-US" b="1" dirty="0">
                <a:solidFill>
                  <a:srgbClr val="000000"/>
                </a:solidFill>
              </a:rPr>
              <a:t>Time: </a:t>
            </a:r>
            <a:r>
              <a:rPr lang="en-US" b="1" dirty="0">
                <a:solidFill>
                  <a:srgbClr val="800000"/>
                </a:solidFill>
              </a:rPr>
              <a:t>?</a:t>
            </a:r>
          </a:p>
          <a:p>
            <a:r>
              <a:rPr lang="en-US" b="1" dirty="0">
                <a:solidFill>
                  <a:srgbClr val="000000"/>
                </a:solidFill>
              </a:rPr>
              <a:t>Costs:</a:t>
            </a:r>
            <a:r>
              <a:rPr lang="en-US" b="1" dirty="0">
                <a:solidFill>
                  <a:srgbClr val="800000"/>
                </a:solidFill>
              </a:rPr>
              <a:t> ? </a:t>
            </a:r>
          </a:p>
        </p:txBody>
      </p:sp>
      <p:pic>
        <p:nvPicPr>
          <p:cNvPr id="4" name="Picture 3"/>
          <p:cNvPicPr>
            <a:picLocks noChangeAspect="1"/>
          </p:cNvPicPr>
          <p:nvPr/>
        </p:nvPicPr>
        <p:blipFill>
          <a:blip r:embed="rId3"/>
          <a:stretch>
            <a:fillRect/>
          </a:stretch>
        </p:blipFill>
        <p:spPr>
          <a:xfrm>
            <a:off x="5333442" y="4148132"/>
            <a:ext cx="3187700" cy="2552700"/>
          </a:xfrm>
          <a:prstGeom prst="rect">
            <a:avLst/>
          </a:prstGeom>
        </p:spPr>
      </p:pic>
      <p:pic>
        <p:nvPicPr>
          <p:cNvPr id="5" name="Picture 4"/>
          <p:cNvPicPr>
            <a:picLocks noChangeAspect="1"/>
          </p:cNvPicPr>
          <p:nvPr/>
        </p:nvPicPr>
        <p:blipFill>
          <a:blip r:embed="rId4"/>
          <a:stretch>
            <a:fillRect/>
          </a:stretch>
        </p:blipFill>
        <p:spPr>
          <a:xfrm>
            <a:off x="2495330" y="4148132"/>
            <a:ext cx="594678" cy="594678"/>
          </a:xfrm>
          <a:prstGeom prst="rect">
            <a:avLst/>
          </a:prstGeom>
        </p:spPr>
      </p:pic>
      <p:pic>
        <p:nvPicPr>
          <p:cNvPr id="6" name="Picture 5"/>
          <p:cNvPicPr>
            <a:picLocks noChangeAspect="1"/>
          </p:cNvPicPr>
          <p:nvPr/>
        </p:nvPicPr>
        <p:blipFill>
          <a:blip r:embed="rId5"/>
          <a:stretch>
            <a:fillRect/>
          </a:stretch>
        </p:blipFill>
        <p:spPr>
          <a:xfrm>
            <a:off x="2442574" y="4742810"/>
            <a:ext cx="647434" cy="760031"/>
          </a:xfrm>
          <a:prstGeom prst="rect">
            <a:avLst/>
          </a:prstGeom>
        </p:spPr>
      </p:pic>
    </p:spTree>
    <p:extLst>
      <p:ext uri="{BB962C8B-B14F-4D97-AF65-F5344CB8AC3E}">
        <p14:creationId xmlns:p14="http://schemas.microsoft.com/office/powerpoint/2010/main" val="2727761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real world example of New York Times</a:t>
            </a:r>
          </a:p>
        </p:txBody>
      </p:sp>
      <p:sp>
        <p:nvSpPr>
          <p:cNvPr id="3" name="Content Placeholder 2"/>
          <p:cNvSpPr>
            <a:spLocks noGrp="1"/>
          </p:cNvSpPr>
          <p:nvPr>
            <p:ph idx="1"/>
          </p:nvPr>
        </p:nvSpPr>
        <p:spPr>
          <a:xfrm>
            <a:off x="291542" y="1417638"/>
            <a:ext cx="8229600" cy="4525963"/>
          </a:xfrm>
        </p:spPr>
        <p:txBody>
          <a:bodyPr>
            <a:normAutofit/>
          </a:bodyPr>
          <a:lstStyle/>
          <a:p>
            <a:r>
              <a:rPr lang="en-US" b="1" dirty="0"/>
              <a:t>Goal: </a:t>
            </a:r>
            <a:r>
              <a:rPr lang="en-US" dirty="0"/>
              <a:t>Make entire archive of articles available online: 11 million, from 1851</a:t>
            </a:r>
          </a:p>
          <a:p>
            <a:r>
              <a:rPr lang="en-US" b="1" dirty="0"/>
              <a:t>Task: </a:t>
            </a:r>
            <a:r>
              <a:rPr lang="en-US" dirty="0"/>
              <a:t>Translate 4 TB TIFF images to PDF files</a:t>
            </a:r>
          </a:p>
          <a:p>
            <a:r>
              <a:rPr lang="en-US" b="1" dirty="0"/>
              <a:t>Solution:</a:t>
            </a:r>
            <a:r>
              <a:rPr lang="en-US" dirty="0"/>
              <a:t> Used Amazon Elastic Compute Cloud (EC2) and Simple Storage System (S3)</a:t>
            </a:r>
          </a:p>
          <a:p>
            <a:r>
              <a:rPr lang="en-US" b="1" dirty="0"/>
              <a:t>Time: </a:t>
            </a:r>
            <a:r>
              <a:rPr lang="en-US" b="1" dirty="0">
                <a:solidFill>
                  <a:srgbClr val="3366FF"/>
                </a:solidFill>
              </a:rPr>
              <a:t>&lt; 24 hours</a:t>
            </a:r>
          </a:p>
          <a:p>
            <a:r>
              <a:rPr lang="en-US" b="1" dirty="0"/>
              <a:t>Costs: </a:t>
            </a:r>
            <a:r>
              <a:rPr lang="en-US" b="1" dirty="0">
                <a:solidFill>
                  <a:srgbClr val="3366FF"/>
                </a:solidFill>
              </a:rPr>
              <a:t>$240 </a:t>
            </a:r>
          </a:p>
        </p:txBody>
      </p:sp>
      <p:pic>
        <p:nvPicPr>
          <p:cNvPr id="4" name="Picture 3"/>
          <p:cNvPicPr>
            <a:picLocks noChangeAspect="1"/>
          </p:cNvPicPr>
          <p:nvPr/>
        </p:nvPicPr>
        <p:blipFill>
          <a:blip r:embed="rId3"/>
          <a:stretch>
            <a:fillRect/>
          </a:stretch>
        </p:blipFill>
        <p:spPr>
          <a:xfrm>
            <a:off x="5333442" y="4148132"/>
            <a:ext cx="3187700" cy="2552700"/>
          </a:xfrm>
          <a:prstGeom prst="rect">
            <a:avLst/>
          </a:prstGeom>
        </p:spPr>
      </p:pic>
    </p:spTree>
    <p:extLst>
      <p:ext uri="{BB962C8B-B14F-4D97-AF65-F5344CB8AC3E}">
        <p14:creationId xmlns:p14="http://schemas.microsoft.com/office/powerpoint/2010/main" val="4088126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we are </a:t>
            </a:r>
          </a:p>
        </p:txBody>
      </p:sp>
      <p:pic>
        <p:nvPicPr>
          <p:cNvPr id="4" name="Content Placeholder 3"/>
          <p:cNvPicPr>
            <a:picLocks noGrp="1" noChangeAspect="1"/>
          </p:cNvPicPr>
          <p:nvPr>
            <p:ph idx="1"/>
          </p:nvPr>
        </p:nvPicPr>
        <p:blipFill>
          <a:blip r:embed="rId2"/>
          <a:srcRect t="13289" b="13289"/>
          <a:stretch>
            <a:fillRect/>
          </a:stretch>
        </p:blipFill>
        <p:spPr/>
      </p:pic>
    </p:spTree>
    <p:extLst>
      <p:ext uri="{BB962C8B-B14F-4D97-AF65-F5344CB8AC3E}">
        <p14:creationId xmlns:p14="http://schemas.microsoft.com/office/powerpoint/2010/main" val="3391919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history on Hadoop</a:t>
            </a:r>
          </a:p>
        </p:txBody>
      </p:sp>
      <p:sp>
        <p:nvSpPr>
          <p:cNvPr id="3" name="Content Placeholder 2"/>
          <p:cNvSpPr>
            <a:spLocks noGrp="1"/>
          </p:cNvSpPr>
          <p:nvPr>
            <p:ph idx="1"/>
          </p:nvPr>
        </p:nvSpPr>
        <p:spPr>
          <a:xfrm>
            <a:off x="457200" y="1417638"/>
            <a:ext cx="8229600" cy="4708525"/>
          </a:xfrm>
        </p:spPr>
        <p:txBody>
          <a:bodyPr>
            <a:normAutofit/>
          </a:bodyPr>
          <a:lstStyle/>
          <a:p>
            <a:r>
              <a:rPr lang="en-US" dirty="0"/>
              <a:t>Hadoop is an open-source implementation based on </a:t>
            </a:r>
            <a:r>
              <a:rPr lang="en-US" b="1" dirty="0"/>
              <a:t>Google File System </a:t>
            </a:r>
            <a:r>
              <a:rPr lang="en-US" dirty="0"/>
              <a:t>(GFS) and </a:t>
            </a:r>
            <a:r>
              <a:rPr lang="en-US" b="1" dirty="0" err="1"/>
              <a:t>MapReduce</a:t>
            </a:r>
            <a:r>
              <a:rPr lang="en-US" b="1" dirty="0"/>
              <a:t> </a:t>
            </a:r>
            <a:r>
              <a:rPr lang="en-US" dirty="0"/>
              <a:t>from Google</a:t>
            </a:r>
          </a:p>
          <a:p>
            <a:r>
              <a:rPr lang="en-US" dirty="0"/>
              <a:t>Hadoop was created by </a:t>
            </a:r>
            <a:r>
              <a:rPr lang="en-US" b="1" dirty="0"/>
              <a:t>Doug Cutting </a:t>
            </a:r>
            <a:r>
              <a:rPr lang="en-US" dirty="0"/>
              <a:t>and </a:t>
            </a:r>
            <a:r>
              <a:rPr lang="en-US" b="1" dirty="0"/>
              <a:t>Mike </a:t>
            </a:r>
            <a:r>
              <a:rPr lang="en-US" b="1" dirty="0" err="1"/>
              <a:t>Cafarella</a:t>
            </a:r>
            <a:r>
              <a:rPr lang="en-US" b="1" dirty="0"/>
              <a:t> </a:t>
            </a:r>
            <a:r>
              <a:rPr lang="en-US" dirty="0"/>
              <a:t>in 2005</a:t>
            </a:r>
          </a:p>
          <a:p>
            <a:r>
              <a:rPr lang="en-US" dirty="0"/>
              <a:t>Hadoop was donated to </a:t>
            </a:r>
            <a:r>
              <a:rPr lang="en-US" b="1" dirty="0"/>
              <a:t>Apache </a:t>
            </a:r>
            <a:r>
              <a:rPr lang="en-US" dirty="0"/>
              <a:t>in 2006</a:t>
            </a:r>
          </a:p>
        </p:txBody>
      </p:sp>
      <p:pic>
        <p:nvPicPr>
          <p:cNvPr id="4" name="Picture 3"/>
          <p:cNvPicPr>
            <a:picLocks noChangeAspect="1"/>
          </p:cNvPicPr>
          <p:nvPr/>
        </p:nvPicPr>
        <p:blipFill>
          <a:blip r:embed="rId3"/>
          <a:stretch>
            <a:fillRect/>
          </a:stretch>
        </p:blipFill>
        <p:spPr>
          <a:xfrm>
            <a:off x="6566568" y="4641821"/>
            <a:ext cx="1497264" cy="2043142"/>
          </a:xfrm>
          <a:prstGeom prst="rect">
            <a:avLst/>
          </a:prstGeom>
        </p:spPr>
      </p:pic>
    </p:spTree>
    <p:extLst>
      <p:ext uri="{BB962C8B-B14F-4D97-AF65-F5344CB8AC3E}">
        <p14:creationId xmlns:p14="http://schemas.microsoft.com/office/powerpoint/2010/main" val="1877236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Who uses Hadoop?</a:t>
            </a:r>
          </a:p>
        </p:txBody>
      </p:sp>
      <p:pic>
        <p:nvPicPr>
          <p:cNvPr id="12291" name="Picture 3" descr="File:Facebook.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371600"/>
            <a:ext cx="157162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File:IBM 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4251325"/>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5" descr="File:Google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1800" y="2286000"/>
            <a:ext cx="17526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6" descr="File:Alibabacorporate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2525" y="3263900"/>
            <a:ext cx="27336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File:LinkedIn Logo.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1313" y="4092575"/>
            <a:ext cx="176688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File:Twitter bird logo 2012.sv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7775" y="1219200"/>
            <a:ext cx="8096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9" descr="File:Uni shield for wikip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1350" y="5210175"/>
            <a:ext cx="16192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0" descr="File:University of Maryland Logo.sv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2000" y="5965825"/>
            <a:ext cx="218122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11" descr="File:Yahoo Logo.sv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7200" y="3886200"/>
            <a:ext cx="25908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12" descr="File:AdobeSystems.sv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9450" y="2286000"/>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1" name="Picture 13" descr="File:AOL logo.sv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6800" y="1600200"/>
            <a:ext cx="952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14" descr="File:EBay Logo.sv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67200" y="5545138"/>
            <a:ext cx="205740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15" descr="File:Hulu logo.sv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6800" y="4876800"/>
            <a:ext cx="1828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4" name="Picture 16" descr="File:Culogo web 60red.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8600" y="2667000"/>
            <a:ext cx="2895600"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5" name="Picture 17" descr="File:The New York Times.sv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24600" y="1447800"/>
            <a:ext cx="26670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71BD4A25-22B2-48E3-9FC3-0D375F0F72AF}" type="slidenum">
              <a:rPr lang="en-US" smtClean="0"/>
              <a:t>19</a:t>
            </a:fld>
            <a:endParaRPr lang="en-US"/>
          </a:p>
        </p:txBody>
      </p:sp>
      <p:sp>
        <p:nvSpPr>
          <p:cNvPr id="19" name="Rectangle 18"/>
          <p:cNvSpPr/>
          <p:nvPr/>
        </p:nvSpPr>
        <p:spPr>
          <a:xfrm>
            <a:off x="457200" y="3060700"/>
            <a:ext cx="8229600" cy="1155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i="1" dirty="0">
                <a:solidFill>
                  <a:srgbClr val="000000"/>
                </a:solidFill>
              </a:rPr>
              <a:t>“By 2015, 50% of Enterprise data will be processed by Hadoop” –Yahoo!</a:t>
            </a:r>
          </a:p>
        </p:txBody>
      </p:sp>
    </p:spTree>
    <p:extLst>
      <p:ext uri="{BB962C8B-B14F-4D97-AF65-F5344CB8AC3E}">
        <p14:creationId xmlns:p14="http://schemas.microsoft.com/office/powerpoint/2010/main" val="245847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r>
              <a:rPr lang="en-US" dirty="0"/>
              <a:t>Why Hadoop? Why MapReduce?</a:t>
            </a:r>
          </a:p>
          <a:p>
            <a:r>
              <a:rPr lang="en-US" dirty="0"/>
              <a:t>What is Hadoop? What is MapReduce?</a:t>
            </a:r>
          </a:p>
          <a:p>
            <a:r>
              <a:rPr lang="en-US" dirty="0"/>
              <a:t>MapReduce Examples</a:t>
            </a:r>
          </a:p>
          <a:p>
            <a:r>
              <a:rPr lang="en-US" dirty="0"/>
              <a:t>A Weather Dataset</a:t>
            </a:r>
          </a:p>
          <a:p>
            <a:r>
              <a:rPr lang="en-US" dirty="0"/>
              <a:t>Hadoop Streaming</a:t>
            </a:r>
          </a:p>
          <a:p>
            <a:r>
              <a:rPr lang="en-US" dirty="0"/>
              <a:t>Job Output</a:t>
            </a:r>
          </a:p>
          <a:p>
            <a:r>
              <a:rPr lang="en-US" dirty="0"/>
              <a:t>MapReduce Dataflow</a:t>
            </a:r>
          </a:p>
          <a:p>
            <a:endParaRPr lang="en-US" dirty="0"/>
          </a:p>
          <a:p>
            <a:endParaRPr lang="en-US" dirty="0"/>
          </a:p>
        </p:txBody>
      </p:sp>
      <p:sp>
        <p:nvSpPr>
          <p:cNvPr id="4" name="Slide Number Placeholder 3"/>
          <p:cNvSpPr>
            <a:spLocks noGrp="1"/>
          </p:cNvSpPr>
          <p:nvPr>
            <p:ph type="sldNum" sz="quarter" idx="12"/>
          </p:nvPr>
        </p:nvSpPr>
        <p:spPr/>
        <p:txBody>
          <a:bodyPr/>
          <a:lstStyle/>
          <a:p>
            <a:fld id="{71BD4A25-22B2-48E3-9FC3-0D375F0F72AF}" type="slidenum">
              <a:rPr lang="en-US" smtClean="0"/>
              <a:t>2</a:t>
            </a:fld>
            <a:endParaRPr lang="en-US"/>
          </a:p>
        </p:txBody>
      </p:sp>
    </p:spTree>
    <p:extLst>
      <p:ext uri="{BB962C8B-B14F-4D97-AF65-F5344CB8AC3E}">
        <p14:creationId xmlns:p14="http://schemas.microsoft.com/office/powerpoint/2010/main" val="71125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Stack (Simplified)</a:t>
            </a:r>
          </a:p>
        </p:txBody>
      </p:sp>
      <p:pic>
        <p:nvPicPr>
          <p:cNvPr id="4" name="Picture 3"/>
          <p:cNvPicPr>
            <a:picLocks noChangeAspect="1"/>
          </p:cNvPicPr>
          <p:nvPr/>
        </p:nvPicPr>
        <p:blipFill>
          <a:blip r:embed="rId3"/>
          <a:stretch>
            <a:fillRect/>
          </a:stretch>
        </p:blipFill>
        <p:spPr>
          <a:xfrm>
            <a:off x="0" y="1914625"/>
            <a:ext cx="6918065" cy="3836811"/>
          </a:xfrm>
          <a:prstGeom prst="rect">
            <a:avLst/>
          </a:prstGeom>
        </p:spPr>
      </p:pic>
      <p:sp>
        <p:nvSpPr>
          <p:cNvPr id="5" name="Rectangle 4"/>
          <p:cNvSpPr/>
          <p:nvPr/>
        </p:nvSpPr>
        <p:spPr>
          <a:xfrm>
            <a:off x="365480" y="3125741"/>
            <a:ext cx="6443016" cy="2625695"/>
          </a:xfrm>
          <a:prstGeom prst="rect">
            <a:avLst/>
          </a:prstGeom>
          <a:noFill/>
          <a:ln w="25400">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7075873" y="3496103"/>
            <a:ext cx="1805232" cy="461665"/>
          </a:xfrm>
          <a:prstGeom prst="rect">
            <a:avLst/>
          </a:prstGeom>
          <a:noFill/>
          <a:ln>
            <a:solidFill>
              <a:schemeClr val="tx1"/>
            </a:solidFill>
          </a:ln>
        </p:spPr>
        <p:txBody>
          <a:bodyPr wrap="square" rtlCol="0">
            <a:spAutoFit/>
          </a:bodyPr>
          <a:lstStyle/>
          <a:p>
            <a:r>
              <a:rPr lang="en-US" sz="2400" dirty="0"/>
              <a:t>Computation</a:t>
            </a:r>
          </a:p>
        </p:txBody>
      </p:sp>
      <p:sp>
        <p:nvSpPr>
          <p:cNvPr id="6" name="TextBox 5"/>
          <p:cNvSpPr txBox="1"/>
          <p:nvPr/>
        </p:nvSpPr>
        <p:spPr>
          <a:xfrm>
            <a:off x="7075873" y="4761496"/>
            <a:ext cx="1805232" cy="461665"/>
          </a:xfrm>
          <a:prstGeom prst="rect">
            <a:avLst/>
          </a:prstGeom>
          <a:noFill/>
          <a:ln>
            <a:solidFill>
              <a:schemeClr val="tx1"/>
            </a:solidFill>
          </a:ln>
        </p:spPr>
        <p:txBody>
          <a:bodyPr wrap="square" rtlCol="0">
            <a:spAutoFit/>
          </a:bodyPr>
          <a:lstStyle/>
          <a:p>
            <a:pPr algn="ctr"/>
            <a:r>
              <a:rPr lang="en-US" sz="2400" dirty="0"/>
              <a:t>Storage</a:t>
            </a:r>
          </a:p>
        </p:txBody>
      </p:sp>
      <p:sp>
        <p:nvSpPr>
          <p:cNvPr id="7" name="Right Arrow 6"/>
          <p:cNvSpPr/>
          <p:nvPr/>
        </p:nvSpPr>
        <p:spPr>
          <a:xfrm>
            <a:off x="6533533" y="3666329"/>
            <a:ext cx="542340" cy="1702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7"/>
          <p:cNvSpPr/>
          <p:nvPr/>
        </p:nvSpPr>
        <p:spPr>
          <a:xfrm>
            <a:off x="6533533" y="4866252"/>
            <a:ext cx="542340" cy="1702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04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A framework for performing big data analytics</a:t>
            </a:r>
          </a:p>
          <a:p>
            <a:pPr lvl="1"/>
            <a:r>
              <a:rPr lang="en-US" dirty="0"/>
              <a:t>An implementation of the MapReduce paradigm</a:t>
            </a:r>
          </a:p>
          <a:p>
            <a:pPr lvl="1"/>
            <a:r>
              <a:rPr lang="en-US" dirty="0"/>
              <a:t>Hadoop glues the storage and analytics together and provides reliability, scalability, and management</a:t>
            </a:r>
          </a:p>
          <a:p>
            <a:pPr lvl="1"/>
            <a:endParaRPr lang="en-US" dirty="0"/>
          </a:p>
          <a:p>
            <a:pPr lvl="1">
              <a:buNone/>
            </a:pPr>
            <a:endParaRPr lang="en-US" dirty="0"/>
          </a:p>
        </p:txBody>
      </p:sp>
      <p:sp>
        <p:nvSpPr>
          <p:cNvPr id="4" name="Title 3"/>
          <p:cNvSpPr>
            <a:spLocks noGrp="1"/>
          </p:cNvSpPr>
          <p:nvPr>
            <p:ph type="title"/>
          </p:nvPr>
        </p:nvSpPr>
        <p:spPr/>
        <p:txBody>
          <a:bodyPr>
            <a:normAutofit/>
          </a:bodyPr>
          <a:lstStyle/>
          <a:p>
            <a:pPr algn="l"/>
            <a:r>
              <a:rPr lang="en-US" sz="3600" dirty="0"/>
              <a:t>What do we Mean by Hadoop</a:t>
            </a:r>
          </a:p>
        </p:txBody>
      </p:sp>
      <p:sp>
        <p:nvSpPr>
          <p:cNvPr id="5" name="Text Placeholder 4"/>
          <p:cNvSpPr>
            <a:spLocks noGrp="1"/>
          </p:cNvSpPr>
          <p:nvPr>
            <p:ph type="body" sz="quarter" idx="13"/>
          </p:nvPr>
        </p:nvSpPr>
        <p:spPr>
          <a:xfrm>
            <a:off x="228600" y="3429000"/>
            <a:ext cx="4191000" cy="2514600"/>
          </a:xfrm>
        </p:spPr>
        <p:txBody>
          <a:bodyPr>
            <a:normAutofit fontScale="92500" lnSpcReduction="10000"/>
          </a:bodyPr>
          <a:lstStyle/>
          <a:p>
            <a:pPr marL="457200" indent="-457200">
              <a:buNone/>
            </a:pPr>
            <a:r>
              <a:rPr lang="en-US" dirty="0"/>
              <a:t>Storage (Big Data)</a:t>
            </a:r>
          </a:p>
          <a:p>
            <a:pPr lvl="1"/>
            <a:r>
              <a:rPr lang="en-US" dirty="0"/>
              <a:t>HDFS – Hadoop Distributed File System</a:t>
            </a:r>
          </a:p>
          <a:p>
            <a:pPr lvl="1"/>
            <a:r>
              <a:rPr lang="en-US" dirty="0"/>
              <a:t>Reliable, redundant, distributed file system optimized for large files</a:t>
            </a:r>
          </a:p>
        </p:txBody>
      </p:sp>
      <p:pic>
        <p:nvPicPr>
          <p:cNvPr id="8" name="Picture 2" descr="Hadoop"/>
          <p:cNvPicPr>
            <a:picLocks noChangeAspect="1" noChangeArrowheads="1"/>
          </p:cNvPicPr>
          <p:nvPr/>
        </p:nvPicPr>
        <p:blipFill>
          <a:blip r:embed="rId3" cstate="print"/>
          <a:srcRect/>
          <a:stretch>
            <a:fillRect/>
          </a:stretch>
        </p:blipFill>
        <p:spPr bwMode="auto">
          <a:xfrm>
            <a:off x="6019800" y="304800"/>
            <a:ext cx="2857500" cy="676276"/>
          </a:xfrm>
          <a:prstGeom prst="rect">
            <a:avLst/>
          </a:prstGeom>
          <a:noFill/>
        </p:spPr>
      </p:pic>
      <p:sp>
        <p:nvSpPr>
          <p:cNvPr id="10" name="Text Placeholder 4"/>
          <p:cNvSpPr txBox="1">
            <a:spLocks/>
          </p:cNvSpPr>
          <p:nvPr/>
        </p:nvSpPr>
        <p:spPr bwMode="auto">
          <a:xfrm>
            <a:off x="4724400" y="3505200"/>
            <a:ext cx="4191000"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rgbClr val="92D050"/>
              </a:buClr>
              <a:buSzPct val="120000"/>
              <a:buFont typeface="Arial" charset="0"/>
              <a:buChar char="•"/>
              <a:tabLst/>
              <a:defRPr/>
            </a:pPr>
            <a:endParaRPr kumimoji="0" lang="en-US" sz="2000" b="0" i="0" u="none" strike="noStrike" kern="1200" cap="none" spc="0" normalizeH="0" baseline="0" noProof="0" dirty="0">
              <a:ln>
                <a:noFill/>
              </a:ln>
              <a:solidFill>
                <a:schemeClr val="bg2">
                  <a:lumMod val="75000"/>
                </a:schemeClr>
              </a:solidFill>
              <a:effectLst/>
              <a:uLnTx/>
              <a:uFillTx/>
              <a:latin typeface="Calibri" pitchFamily="34" charset="0"/>
              <a:ea typeface="+mn-ea"/>
              <a:cs typeface="+mn-cs"/>
            </a:endParaRPr>
          </a:p>
        </p:txBody>
      </p:sp>
      <p:sp>
        <p:nvSpPr>
          <p:cNvPr id="12" name="Text Placeholder 4"/>
          <p:cNvSpPr txBox="1">
            <a:spLocks/>
          </p:cNvSpPr>
          <p:nvPr/>
        </p:nvSpPr>
        <p:spPr bwMode="auto">
          <a:xfrm>
            <a:off x="4419600" y="3429000"/>
            <a:ext cx="4191000" cy="2514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rgbClr val="92D050"/>
              </a:buClr>
              <a:buSzPct val="120000"/>
              <a:tabLst/>
              <a:defRPr/>
            </a:pPr>
            <a:r>
              <a:rPr lang="en-US" sz="2400" dirty="0">
                <a:latin typeface="Calibri" pitchFamily="34" charset="0"/>
                <a:cs typeface="+mn-cs"/>
              </a:rPr>
              <a:t>MapReduce (Computation)</a:t>
            </a:r>
            <a:endParaRPr kumimoji="0" lang="en-US" sz="2400" b="0" i="0" u="none" strike="noStrike" kern="1200" cap="none" spc="0" normalizeH="0" baseline="0" noProof="0" dirty="0">
              <a:ln>
                <a:noFill/>
              </a:ln>
              <a:effectLst/>
              <a:uLnTx/>
              <a:uFillTx/>
              <a:latin typeface="Calibri" pitchFamily="34" charset="0"/>
              <a:cs typeface="+mn-cs"/>
            </a:endParaRPr>
          </a:p>
          <a:p>
            <a:pPr marL="685800" lvl="1" indent="-338138">
              <a:spcBef>
                <a:spcPct val="20000"/>
              </a:spcBef>
              <a:buClr>
                <a:srgbClr val="B5761B"/>
              </a:buClr>
              <a:buSzPct val="90000"/>
              <a:buFont typeface="Webdings" pitchFamily="18" charset="2"/>
              <a:buChar char="8"/>
              <a:defRPr/>
            </a:pPr>
            <a:r>
              <a:rPr lang="en-US" sz="2000" dirty="0">
                <a:latin typeface="Calibri" pitchFamily="34" charset="0"/>
                <a:cs typeface="+mn-cs"/>
              </a:rPr>
              <a:t>Programming model for processing sets of data</a:t>
            </a:r>
          </a:p>
          <a:p>
            <a:pPr marL="685800" lvl="1" indent="-338138">
              <a:spcBef>
                <a:spcPct val="20000"/>
              </a:spcBef>
              <a:buClr>
                <a:srgbClr val="B5761B"/>
              </a:buClr>
              <a:buSzPct val="90000"/>
              <a:buFont typeface="Webdings" pitchFamily="18" charset="2"/>
              <a:buChar char="8"/>
              <a:defRPr/>
            </a:pPr>
            <a:r>
              <a:rPr kumimoji="0" lang="en-US" sz="2000" b="0" i="0" u="none" strike="noStrike" kern="1200" cap="none" spc="0" normalizeH="0" baseline="0" noProof="0" dirty="0">
                <a:ln>
                  <a:noFill/>
                </a:ln>
                <a:effectLst/>
                <a:uLnTx/>
                <a:uFillTx/>
                <a:latin typeface="Calibri" pitchFamily="34" charset="0"/>
                <a:ea typeface="+mn-ea"/>
                <a:cs typeface="+mn-cs"/>
              </a:rPr>
              <a:t>Mapping</a:t>
            </a:r>
            <a:r>
              <a:rPr kumimoji="0" lang="en-US" sz="2000" b="0" i="0" u="none" strike="noStrike" kern="1200" cap="none" spc="0" normalizeH="0" noProof="0" dirty="0">
                <a:ln>
                  <a:noFill/>
                </a:ln>
                <a:effectLst/>
                <a:uLnTx/>
                <a:uFillTx/>
                <a:latin typeface="Calibri" pitchFamily="34" charset="0"/>
                <a:ea typeface="+mn-ea"/>
                <a:cs typeface="+mn-cs"/>
              </a:rPr>
              <a:t> inputs to outputs and reducing the output of multiple Mappers to one (or a few) answer(s)</a:t>
            </a:r>
          </a:p>
        </p:txBody>
      </p:sp>
      <p:sp>
        <p:nvSpPr>
          <p:cNvPr id="13" name="TextBox 12"/>
          <p:cNvSpPr txBox="1"/>
          <p:nvPr/>
        </p:nvSpPr>
        <p:spPr>
          <a:xfrm>
            <a:off x="1752600" y="2971800"/>
            <a:ext cx="4876800" cy="461665"/>
          </a:xfrm>
          <a:prstGeom prst="rect">
            <a:avLst/>
          </a:prstGeom>
          <a:noFill/>
        </p:spPr>
        <p:txBody>
          <a:bodyPr wrap="square" rtlCol="0">
            <a:spAutoFit/>
          </a:bodyPr>
          <a:lstStyle/>
          <a:p>
            <a:pPr algn="ctr"/>
            <a:r>
              <a:rPr lang="en-US" sz="2400" dirty="0">
                <a:solidFill>
                  <a:schemeClr val="tx2"/>
                </a:solidFill>
              </a:rPr>
              <a:t>Two Main Components</a:t>
            </a:r>
          </a:p>
        </p:txBody>
      </p:sp>
      <p:sp>
        <p:nvSpPr>
          <p:cNvPr id="2" name="Slide Number Placeholder 1"/>
          <p:cNvSpPr>
            <a:spLocks noGrp="1"/>
          </p:cNvSpPr>
          <p:nvPr>
            <p:ph type="sldNum" sz="quarter" idx="15"/>
          </p:nvPr>
        </p:nvSpPr>
        <p:spPr/>
        <p:txBody>
          <a:bodyPr/>
          <a:lstStyle/>
          <a:p>
            <a:pPr>
              <a:defRPr/>
            </a:pPr>
            <a:fld id="{5D9EB8BF-1EF5-4796-9F63-213B6934CB38}" type="slidenum">
              <a:rPr lang="en-US" smtClean="0"/>
              <a:pPr>
                <a:defRPr/>
              </a:pPr>
              <a:t>21</a:t>
            </a:fld>
            <a:endParaRPr lang="en-US" dirty="0"/>
          </a:p>
        </p:txBody>
      </p:sp>
    </p:spTree>
    <p:extLst>
      <p:ext uri="{BB962C8B-B14F-4D97-AF65-F5344CB8AC3E}">
        <p14:creationId xmlns:p14="http://schemas.microsoft.com/office/powerpoint/2010/main" val="3645498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Design principles of Hadoop</a:t>
            </a:r>
          </a:p>
        </p:txBody>
      </p:sp>
      <p:sp>
        <p:nvSpPr>
          <p:cNvPr id="10243" name="Rectangle 3"/>
          <p:cNvSpPr>
            <a:spLocks noGrp="1" noChangeArrowheads="1"/>
          </p:cNvSpPr>
          <p:nvPr>
            <p:ph type="body" idx="1"/>
          </p:nvPr>
        </p:nvSpPr>
        <p:spPr/>
        <p:txBody>
          <a:bodyPr>
            <a:normAutofit fontScale="55000" lnSpcReduction="20000"/>
          </a:bodyPr>
          <a:lstStyle/>
          <a:p>
            <a:r>
              <a:rPr lang="en-US" altLang="en-US" dirty="0"/>
              <a:t>New way of storing and processing the data:</a:t>
            </a:r>
          </a:p>
          <a:p>
            <a:pPr lvl="1"/>
            <a:r>
              <a:rPr lang="en-US" altLang="en-US" dirty="0"/>
              <a:t>Let system handle most of the issues automatically:</a:t>
            </a:r>
          </a:p>
          <a:p>
            <a:pPr lvl="2"/>
            <a:r>
              <a:rPr lang="en-US" altLang="en-US" dirty="0"/>
              <a:t>Failures</a:t>
            </a:r>
          </a:p>
          <a:p>
            <a:pPr lvl="2"/>
            <a:r>
              <a:rPr lang="en-US" altLang="en-US" dirty="0"/>
              <a:t>Scalability</a:t>
            </a:r>
          </a:p>
          <a:p>
            <a:pPr lvl="2"/>
            <a:r>
              <a:rPr lang="en-US" altLang="en-US" dirty="0"/>
              <a:t>Reduce communications </a:t>
            </a:r>
          </a:p>
          <a:p>
            <a:pPr lvl="2"/>
            <a:r>
              <a:rPr lang="en-US" altLang="en-US" dirty="0"/>
              <a:t>Distribute data and processing power to where the data is</a:t>
            </a:r>
          </a:p>
          <a:p>
            <a:pPr lvl="2"/>
            <a:r>
              <a:rPr lang="en-US" altLang="en-US" dirty="0"/>
              <a:t>Make parallelism part of operating system</a:t>
            </a:r>
          </a:p>
          <a:p>
            <a:pPr lvl="2"/>
            <a:r>
              <a:rPr lang="en-US" altLang="en-US" dirty="0"/>
              <a:t>Relatively inexpensive hardware ($2 – 4K)</a:t>
            </a:r>
          </a:p>
          <a:p>
            <a:endParaRPr lang="en-US" altLang="en-US" dirty="0"/>
          </a:p>
          <a:p>
            <a:r>
              <a:rPr lang="en-US" altLang="en-US" b="1" dirty="0"/>
              <a:t>Bring processing to Data!</a:t>
            </a:r>
          </a:p>
          <a:p>
            <a:endParaRPr lang="en-US" altLang="en-US" dirty="0"/>
          </a:p>
          <a:p>
            <a:r>
              <a:rPr lang="en-US" altLang="en-US" dirty="0"/>
              <a:t>Hadoop = HDFS + MapReduce infrastructure</a:t>
            </a:r>
          </a:p>
          <a:p>
            <a:endParaRPr lang="en-US" altLang="en-US" dirty="0"/>
          </a:p>
          <a:p>
            <a:r>
              <a:rPr lang="en-US" altLang="en-US" dirty="0"/>
              <a:t>Optimized to handle</a:t>
            </a:r>
          </a:p>
          <a:p>
            <a:pPr lvl="1"/>
            <a:r>
              <a:rPr lang="en-US" altLang="en-US" dirty="0"/>
              <a:t>Massive amounts of data through parallelism</a:t>
            </a:r>
          </a:p>
          <a:p>
            <a:pPr lvl="1"/>
            <a:r>
              <a:rPr lang="en-US" altLang="en-US" dirty="0"/>
              <a:t>A variety of data (structured, unstructured, semi-structured)</a:t>
            </a:r>
          </a:p>
          <a:p>
            <a:pPr lvl="1"/>
            <a:r>
              <a:rPr lang="en-US" altLang="en-US" dirty="0"/>
              <a:t>Using inexpensive commodity hardware</a:t>
            </a:r>
          </a:p>
          <a:p>
            <a:r>
              <a:rPr lang="en-US" altLang="en-US" dirty="0"/>
              <a:t>Reliability provided through replication</a:t>
            </a:r>
          </a:p>
          <a:p>
            <a:endParaRPr lang="en-US" altLang="en-US" dirty="0"/>
          </a:p>
          <a:p>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71BD4A25-22B2-48E3-9FC3-0D375F0F72AF}" type="slidenum">
              <a:rPr lang="en-US" smtClean="0"/>
              <a:t>22</a:t>
            </a:fld>
            <a:endParaRPr lang="en-US"/>
          </a:p>
        </p:txBody>
      </p:sp>
    </p:spTree>
    <p:extLst>
      <p:ext uri="{BB962C8B-B14F-4D97-AF65-F5344CB8AC3E}">
        <p14:creationId xmlns:p14="http://schemas.microsoft.com/office/powerpoint/2010/main" val="41712215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Hadoop is not for all types of work</a:t>
            </a:r>
          </a:p>
        </p:txBody>
      </p:sp>
      <p:sp>
        <p:nvSpPr>
          <p:cNvPr id="11267" name="Rectangle 3"/>
          <p:cNvSpPr>
            <a:spLocks noGrp="1" noChangeArrowheads="1"/>
          </p:cNvSpPr>
          <p:nvPr>
            <p:ph type="body" idx="1"/>
          </p:nvPr>
        </p:nvSpPr>
        <p:spPr/>
        <p:txBody>
          <a:bodyPr>
            <a:normAutofit fontScale="92500" lnSpcReduction="20000"/>
          </a:bodyPr>
          <a:lstStyle/>
          <a:p>
            <a:r>
              <a:rPr lang="en-US" altLang="en-US"/>
              <a:t>Not to process transactions (random access)</a:t>
            </a:r>
          </a:p>
          <a:p>
            <a:endParaRPr lang="en-US" altLang="en-US"/>
          </a:p>
          <a:p>
            <a:r>
              <a:rPr lang="en-US" altLang="en-US"/>
              <a:t>Not good when work cannot be parallelized</a:t>
            </a:r>
          </a:p>
          <a:p>
            <a:endParaRPr lang="en-US" altLang="en-US"/>
          </a:p>
          <a:p>
            <a:r>
              <a:rPr lang="en-US" altLang="en-US"/>
              <a:t>Not good for low latency data access</a:t>
            </a:r>
          </a:p>
          <a:p>
            <a:endParaRPr lang="en-US" altLang="en-US"/>
          </a:p>
          <a:p>
            <a:r>
              <a:rPr lang="en-US" altLang="en-US"/>
              <a:t>Not good for processing lots of small files</a:t>
            </a:r>
          </a:p>
          <a:p>
            <a:endParaRPr lang="en-US" altLang="en-US"/>
          </a:p>
          <a:p>
            <a:r>
              <a:rPr lang="en-US" altLang="en-US"/>
              <a:t>Not good for intensive calculations with little data</a:t>
            </a:r>
          </a:p>
          <a:p>
            <a:endParaRPr lang="en-US" altLang="en-US"/>
          </a:p>
        </p:txBody>
      </p:sp>
      <p:sp>
        <p:nvSpPr>
          <p:cNvPr id="2" name="Slide Number Placeholder 1"/>
          <p:cNvSpPr>
            <a:spLocks noGrp="1"/>
          </p:cNvSpPr>
          <p:nvPr>
            <p:ph type="sldNum" sz="quarter" idx="12"/>
          </p:nvPr>
        </p:nvSpPr>
        <p:spPr/>
        <p:txBody>
          <a:bodyPr/>
          <a:lstStyle/>
          <a:p>
            <a:fld id="{71BD4A25-22B2-48E3-9FC3-0D375F0F72AF}" type="slidenum">
              <a:rPr lang="en-US" smtClean="0"/>
              <a:t>23</a:t>
            </a:fld>
            <a:endParaRPr lang="en-US"/>
          </a:p>
        </p:txBody>
      </p:sp>
    </p:spTree>
    <p:extLst>
      <p:ext uri="{BB962C8B-B14F-4D97-AF65-F5344CB8AC3E}">
        <p14:creationId xmlns:p14="http://schemas.microsoft.com/office/powerpoint/2010/main" val="3515678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Operational Modes</a:t>
            </a:r>
          </a:p>
        </p:txBody>
      </p:sp>
      <p:sp>
        <p:nvSpPr>
          <p:cNvPr id="3" name="Content Placeholder 2"/>
          <p:cNvSpPr>
            <a:spLocks noGrp="1"/>
          </p:cNvSpPr>
          <p:nvPr>
            <p:ph idx="1"/>
          </p:nvPr>
        </p:nvSpPr>
        <p:spPr/>
        <p:txBody>
          <a:bodyPr>
            <a:normAutofit/>
          </a:bodyPr>
          <a:lstStyle/>
          <a:p>
            <a:r>
              <a:rPr lang="en-US" dirty="0"/>
              <a:t>Java MapReduce Mode</a:t>
            </a:r>
          </a:p>
          <a:p>
            <a:pPr lvl="1"/>
            <a:r>
              <a:rPr lang="en-US" dirty="0"/>
              <a:t>Write Mapper,  Combiner, Reducer functions in Java using Hadoop Java APIs</a:t>
            </a:r>
          </a:p>
          <a:p>
            <a:pPr lvl="1"/>
            <a:r>
              <a:rPr lang="en-US" dirty="0"/>
              <a:t>Read records one at a time</a:t>
            </a:r>
          </a:p>
          <a:p>
            <a:r>
              <a:rPr lang="en-US" dirty="0"/>
              <a:t>Streaming Mode</a:t>
            </a:r>
          </a:p>
          <a:p>
            <a:pPr lvl="1"/>
            <a:r>
              <a:rPr lang="en-US" dirty="0"/>
              <a:t>Uses pipes and standard input and output streams </a:t>
            </a:r>
          </a:p>
          <a:p>
            <a:pPr lvl="1"/>
            <a:r>
              <a:rPr lang="en-US" dirty="0"/>
              <a:t>Any language (Python, Ruby, C, Perl, Tcl/Tk, etc.)</a:t>
            </a:r>
          </a:p>
          <a:p>
            <a:pPr lvl="1"/>
            <a:r>
              <a:rPr lang="en-US" dirty="0"/>
              <a:t>Input can be a line at a time, or a stream at a time </a:t>
            </a:r>
          </a:p>
        </p:txBody>
      </p:sp>
      <p:sp>
        <p:nvSpPr>
          <p:cNvPr id="4" name="Slide Number Placeholder 3"/>
          <p:cNvSpPr>
            <a:spLocks noGrp="1"/>
          </p:cNvSpPr>
          <p:nvPr>
            <p:ph type="sldNum" sz="quarter" idx="12"/>
          </p:nvPr>
        </p:nvSpPr>
        <p:spPr/>
        <p:txBody>
          <a:bodyPr/>
          <a:lstStyle/>
          <a:p>
            <a:fld id="{71BD4A25-22B2-48E3-9FC3-0D375F0F72AF}" type="slidenum">
              <a:rPr lang="en-US" smtClean="0"/>
              <a:t>24</a:t>
            </a:fld>
            <a:endParaRPr lang="en-US"/>
          </a:p>
        </p:txBody>
      </p:sp>
    </p:spTree>
    <p:extLst>
      <p:ext uri="{BB962C8B-B14F-4D97-AF65-F5344CB8AC3E}">
        <p14:creationId xmlns:p14="http://schemas.microsoft.com/office/powerpoint/2010/main" val="2781224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MapReduce?</a:t>
            </a:r>
          </a:p>
        </p:txBody>
      </p:sp>
      <p:sp>
        <p:nvSpPr>
          <p:cNvPr id="3" name="Content Placeholder 2"/>
          <p:cNvSpPr>
            <a:spLocks noGrp="1"/>
          </p:cNvSpPr>
          <p:nvPr>
            <p:ph idx="1"/>
          </p:nvPr>
        </p:nvSpPr>
        <p:spPr/>
        <p:txBody>
          <a:bodyPr>
            <a:normAutofit fontScale="77500" lnSpcReduction="20000"/>
          </a:bodyPr>
          <a:lstStyle/>
          <a:p>
            <a:r>
              <a:rPr lang="en-US" dirty="0"/>
              <a:t>A </a:t>
            </a:r>
            <a:r>
              <a:rPr lang="en-US" u="sng" dirty="0"/>
              <a:t>parallel programming model</a:t>
            </a:r>
            <a:r>
              <a:rPr lang="en-US" dirty="0"/>
              <a:t> suitable for big data processing</a:t>
            </a:r>
          </a:p>
          <a:p>
            <a:pPr lvl="1"/>
            <a:r>
              <a:rPr lang="en-US" dirty="0"/>
              <a:t>Split data into distributable chunks (“shards”)</a:t>
            </a:r>
          </a:p>
          <a:p>
            <a:pPr lvl="1"/>
            <a:r>
              <a:rPr lang="en-US" dirty="0"/>
              <a:t>Define the steps to process those chunks</a:t>
            </a:r>
          </a:p>
          <a:p>
            <a:pPr lvl="1"/>
            <a:r>
              <a:rPr lang="en-US" dirty="0"/>
              <a:t>Run that process in parallel on the chunks</a:t>
            </a:r>
          </a:p>
          <a:p>
            <a:pPr lvl="1"/>
            <a:endParaRPr lang="en-US" dirty="0"/>
          </a:p>
          <a:p>
            <a:r>
              <a:rPr lang="en-US" u="sng" dirty="0"/>
              <a:t>Scalable </a:t>
            </a:r>
            <a:r>
              <a:rPr lang="en-US" dirty="0"/>
              <a:t>by adding more machines to process chunks</a:t>
            </a:r>
          </a:p>
          <a:p>
            <a:pPr lvl="1"/>
            <a:r>
              <a:rPr lang="en-US" dirty="0"/>
              <a:t>Leverage commodity hardware to tackle big jobs</a:t>
            </a:r>
          </a:p>
          <a:p>
            <a:pPr lvl="1">
              <a:buNone/>
            </a:pPr>
            <a:endParaRPr lang="en-US" dirty="0"/>
          </a:p>
          <a:p>
            <a:r>
              <a:rPr lang="en-US" u="sng" dirty="0"/>
              <a:t>The foundation for Hadoop</a:t>
            </a:r>
          </a:p>
          <a:p>
            <a:pPr lvl="1"/>
            <a:r>
              <a:rPr lang="en-US" b="1" dirty="0"/>
              <a:t>MapReduce </a:t>
            </a:r>
            <a:r>
              <a:rPr lang="en-US" dirty="0"/>
              <a:t>is a </a:t>
            </a:r>
            <a:r>
              <a:rPr lang="en-US" b="1" dirty="0"/>
              <a:t>parallel programming model</a:t>
            </a:r>
            <a:endParaRPr lang="en-US" dirty="0"/>
          </a:p>
          <a:p>
            <a:pPr lvl="1"/>
            <a:r>
              <a:rPr lang="en-US" b="1" dirty="0"/>
              <a:t>Hadoop</a:t>
            </a:r>
            <a:r>
              <a:rPr lang="en-US" dirty="0"/>
              <a:t> is a </a:t>
            </a:r>
            <a:r>
              <a:rPr lang="en-US" b="1" dirty="0"/>
              <a:t>concrete platform</a:t>
            </a:r>
            <a:r>
              <a:rPr lang="en-US" dirty="0"/>
              <a:t> </a:t>
            </a:r>
            <a:r>
              <a:rPr lang="en-US" b="1" dirty="0"/>
              <a:t>that implements MapReduce</a:t>
            </a:r>
          </a:p>
          <a:p>
            <a:endParaRPr lang="en-US" dirty="0"/>
          </a:p>
        </p:txBody>
      </p:sp>
      <p:sp>
        <p:nvSpPr>
          <p:cNvPr id="4" name="Slide Number Placeholder 3"/>
          <p:cNvSpPr>
            <a:spLocks noGrp="1"/>
          </p:cNvSpPr>
          <p:nvPr>
            <p:ph type="sldNum" sz="quarter" idx="12"/>
          </p:nvPr>
        </p:nvSpPr>
        <p:spPr/>
        <p:txBody>
          <a:bodyPr/>
          <a:lstStyle/>
          <a:p>
            <a:fld id="{71BD4A25-22B2-48E3-9FC3-0D375F0F72AF}" type="slidenum">
              <a:rPr lang="en-US" smtClean="0"/>
              <a:t>25</a:t>
            </a:fld>
            <a:endParaRPr lang="en-US"/>
          </a:p>
        </p:txBody>
      </p:sp>
    </p:spTree>
    <p:extLst>
      <p:ext uri="{BB962C8B-B14F-4D97-AF65-F5344CB8AC3E}">
        <p14:creationId xmlns:p14="http://schemas.microsoft.com/office/powerpoint/2010/main" val="654781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568" y="0"/>
            <a:ext cx="8229600" cy="1143000"/>
          </a:xfrm>
        </p:spPr>
        <p:txBody>
          <a:bodyPr>
            <a:normAutofit fontScale="90000"/>
          </a:bodyPr>
          <a:lstStyle/>
          <a:p>
            <a:r>
              <a:rPr lang="en-US" dirty="0"/>
              <a:t>Philosophy to Scale for Big Data?</a:t>
            </a:r>
            <a:br>
              <a:rPr lang="en-US" dirty="0"/>
            </a:br>
            <a:r>
              <a:rPr lang="en-US" dirty="0"/>
              <a:t>(Divide and Conquer)</a:t>
            </a:r>
          </a:p>
        </p:txBody>
      </p:sp>
      <p:pic>
        <p:nvPicPr>
          <p:cNvPr id="4" name="Picture 3"/>
          <p:cNvPicPr>
            <a:picLocks noChangeAspect="1"/>
          </p:cNvPicPr>
          <p:nvPr/>
        </p:nvPicPr>
        <p:blipFill>
          <a:blip r:embed="rId2"/>
          <a:stretch>
            <a:fillRect/>
          </a:stretch>
        </p:blipFill>
        <p:spPr>
          <a:xfrm>
            <a:off x="623638" y="1123532"/>
            <a:ext cx="5424036" cy="5025941"/>
          </a:xfrm>
          <a:prstGeom prst="rect">
            <a:avLst/>
          </a:prstGeom>
        </p:spPr>
      </p:pic>
      <p:sp>
        <p:nvSpPr>
          <p:cNvPr id="6" name="TextBox 5"/>
          <p:cNvSpPr txBox="1"/>
          <p:nvPr/>
        </p:nvSpPr>
        <p:spPr>
          <a:xfrm>
            <a:off x="6280484" y="2011022"/>
            <a:ext cx="2408990" cy="523220"/>
          </a:xfrm>
          <a:prstGeom prst="rect">
            <a:avLst/>
          </a:prstGeom>
          <a:noFill/>
        </p:spPr>
        <p:txBody>
          <a:bodyPr wrap="square" rtlCol="0">
            <a:spAutoFit/>
          </a:bodyPr>
          <a:lstStyle/>
          <a:p>
            <a:pPr algn="ctr"/>
            <a:r>
              <a:rPr lang="en-US" sz="2800" b="1" dirty="0"/>
              <a:t>Divide Work</a:t>
            </a:r>
          </a:p>
        </p:txBody>
      </p:sp>
      <p:sp>
        <p:nvSpPr>
          <p:cNvPr id="7" name="TextBox 6"/>
          <p:cNvSpPr txBox="1"/>
          <p:nvPr/>
        </p:nvSpPr>
        <p:spPr>
          <a:xfrm>
            <a:off x="6194727" y="5071980"/>
            <a:ext cx="2722010" cy="523220"/>
          </a:xfrm>
          <a:prstGeom prst="rect">
            <a:avLst/>
          </a:prstGeom>
          <a:noFill/>
        </p:spPr>
        <p:txBody>
          <a:bodyPr wrap="square" rtlCol="0">
            <a:spAutoFit/>
          </a:bodyPr>
          <a:lstStyle/>
          <a:p>
            <a:r>
              <a:rPr lang="en-US" sz="2800" b="1" dirty="0"/>
              <a:t>Combine Results</a:t>
            </a:r>
          </a:p>
        </p:txBody>
      </p:sp>
      <p:sp>
        <p:nvSpPr>
          <p:cNvPr id="8" name="Down Arrow 7"/>
          <p:cNvSpPr/>
          <p:nvPr/>
        </p:nvSpPr>
        <p:spPr>
          <a:xfrm>
            <a:off x="7138737" y="2673684"/>
            <a:ext cx="360947" cy="239829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791200" y="3335684"/>
            <a:ext cx="962726" cy="523220"/>
          </a:xfrm>
          <a:prstGeom prst="rect">
            <a:avLst/>
          </a:prstGeom>
          <a:noFill/>
        </p:spPr>
        <p:txBody>
          <a:bodyPr wrap="square" rtlCol="0">
            <a:spAutoFit/>
          </a:bodyPr>
          <a:lstStyle/>
          <a:p>
            <a:pPr algn="ctr"/>
            <a:r>
              <a:rPr lang="en-US" sz="2800" b="1" dirty="0">
                <a:solidFill>
                  <a:srgbClr val="C00000"/>
                </a:solidFill>
              </a:rPr>
              <a:t>Map</a:t>
            </a:r>
          </a:p>
        </p:txBody>
      </p:sp>
      <p:sp>
        <p:nvSpPr>
          <p:cNvPr id="10" name="TextBox 9"/>
          <p:cNvSpPr txBox="1"/>
          <p:nvPr/>
        </p:nvSpPr>
        <p:spPr>
          <a:xfrm>
            <a:off x="5181600" y="4734580"/>
            <a:ext cx="1493274" cy="523220"/>
          </a:xfrm>
          <a:prstGeom prst="rect">
            <a:avLst/>
          </a:prstGeom>
          <a:noFill/>
        </p:spPr>
        <p:txBody>
          <a:bodyPr wrap="square" rtlCol="0">
            <a:spAutoFit/>
          </a:bodyPr>
          <a:lstStyle/>
          <a:p>
            <a:pPr algn="ctr"/>
            <a:r>
              <a:rPr lang="en-US" sz="2800" b="1" dirty="0">
                <a:solidFill>
                  <a:srgbClr val="C00000"/>
                </a:solidFill>
              </a:rPr>
              <a:t>Reduce</a:t>
            </a:r>
          </a:p>
        </p:txBody>
      </p:sp>
      <p:sp>
        <p:nvSpPr>
          <p:cNvPr id="3" name="Rounded Rectangle 2"/>
          <p:cNvSpPr/>
          <p:nvPr/>
        </p:nvSpPr>
        <p:spPr>
          <a:xfrm>
            <a:off x="1600200" y="4858286"/>
            <a:ext cx="3657600" cy="323314"/>
          </a:xfrm>
          <a:prstGeom prst="roundRect">
            <a:avLst/>
          </a:prstGeom>
          <a:solidFill>
            <a:srgbClr val="FFFFCC"/>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“worker”</a:t>
            </a:r>
          </a:p>
        </p:txBody>
      </p:sp>
    </p:spTree>
    <p:extLst>
      <p:ext uri="{BB962C8B-B14F-4D97-AF65-F5344CB8AC3E}">
        <p14:creationId xmlns:p14="http://schemas.microsoft.com/office/powerpoint/2010/main" val="103770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accent1"/>
                </a:solidFill>
              </a:rPr>
              <a:t>When to Use MapReduce </a:t>
            </a:r>
          </a:p>
        </p:txBody>
      </p:sp>
      <p:sp>
        <p:nvSpPr>
          <p:cNvPr id="3" name="Content Placeholder 2"/>
          <p:cNvSpPr>
            <a:spLocks noGrp="1"/>
          </p:cNvSpPr>
          <p:nvPr>
            <p:ph idx="1"/>
          </p:nvPr>
        </p:nvSpPr>
        <p:spPr/>
        <p:txBody>
          <a:bodyPr>
            <a:normAutofit fontScale="92500" lnSpcReduction="20000"/>
          </a:bodyPr>
          <a:lstStyle/>
          <a:p>
            <a:pPr>
              <a:buClr>
                <a:srgbClr val="92D050"/>
              </a:buClr>
            </a:pPr>
            <a:r>
              <a:rPr lang="en-US" dirty="0"/>
              <a:t>Problems that are “embarrassingly parallel”</a:t>
            </a:r>
          </a:p>
          <a:p>
            <a:pPr>
              <a:buClr>
                <a:srgbClr val="92D050"/>
              </a:buClr>
            </a:pPr>
            <a:r>
              <a:rPr lang="en-US" dirty="0"/>
              <a:t>Examples</a:t>
            </a:r>
          </a:p>
          <a:p>
            <a:pPr lvl="1">
              <a:buClr>
                <a:srgbClr val="FFC000"/>
              </a:buClr>
            </a:pPr>
            <a:r>
              <a:rPr lang="en-US" dirty="0"/>
              <a:t>Word count</a:t>
            </a:r>
          </a:p>
          <a:p>
            <a:pPr lvl="1">
              <a:buClr>
                <a:srgbClr val="FFC000"/>
              </a:buClr>
            </a:pPr>
            <a:r>
              <a:rPr lang="en-US" dirty="0"/>
              <a:t>Reverse index</a:t>
            </a:r>
            <a:r>
              <a:rPr lang="en-US" b="1" dirty="0"/>
              <a:t> </a:t>
            </a:r>
          </a:p>
          <a:p>
            <a:pPr lvl="1">
              <a:buClr>
                <a:srgbClr val="FFC000"/>
              </a:buClr>
            </a:pPr>
            <a:r>
              <a:rPr lang="en-US" dirty="0"/>
              <a:t>tf-idf</a:t>
            </a:r>
          </a:p>
          <a:p>
            <a:pPr lvl="1">
              <a:buClr>
                <a:srgbClr val="FFC000"/>
              </a:buClr>
            </a:pPr>
            <a:r>
              <a:rPr lang="en-US" dirty="0"/>
              <a:t>Distributed </a:t>
            </a:r>
            <a:r>
              <a:rPr lang="en-US" i="1" dirty="0"/>
              <a:t>grep</a:t>
            </a:r>
            <a:r>
              <a:rPr lang="en-US" dirty="0"/>
              <a:t> and distributed object recognition ("Where's Waldo?")</a:t>
            </a:r>
          </a:p>
          <a:p>
            <a:pPr lvl="1">
              <a:buClr>
                <a:srgbClr val="FFC000"/>
              </a:buClr>
            </a:pPr>
            <a:r>
              <a:rPr lang="en-US" dirty="0"/>
              <a:t>Distributed "associative" aggregation (marginalization, sum; mean if you track both numerator and denominator; min or max; count)</a:t>
            </a:r>
          </a:p>
          <a:p>
            <a:pPr lvl="2">
              <a:buClr>
                <a:schemeClr val="accent5"/>
              </a:buClr>
            </a:pPr>
            <a:r>
              <a:rPr lang="en-US" dirty="0"/>
              <a:t>Hadoop calls them "combiners"</a:t>
            </a:r>
          </a:p>
          <a:p>
            <a:endParaRPr lang="en-US" dirty="0"/>
          </a:p>
        </p:txBody>
      </p:sp>
      <p:sp>
        <p:nvSpPr>
          <p:cNvPr id="7" name="Slide Number Placeholder 4"/>
          <p:cNvSpPr txBox="1">
            <a:spLocks/>
          </p:cNvSpPr>
          <p:nvPr/>
        </p:nvSpPr>
        <p:spPr>
          <a:xfrm>
            <a:off x="8686800" y="6629400"/>
            <a:ext cx="457200" cy="228600"/>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BA1DFFF-3F85-458B-986A-7762775E0CEF}" type="slidenum">
              <a:rPr kumimoji="0" lang="en-US" sz="1000" b="0" i="0" u="none" strike="noStrike" kern="1200" cap="none" spc="0" normalizeH="0" baseline="0" noProof="0" smtClean="0">
                <a:ln>
                  <a:noFill/>
                </a:ln>
                <a:solidFill>
                  <a:schemeClr val="tx1"/>
                </a:solidFill>
                <a:effectLst/>
                <a:uLnTx/>
                <a:uFillTx/>
                <a:latin typeface="Calibri"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000" b="0" i="0" u="none" strike="noStrike" kern="1200" cap="none" spc="0" normalizeH="0" baseline="0" noProof="0" dirty="0">
              <a:ln>
                <a:noFill/>
              </a:ln>
              <a:solidFill>
                <a:schemeClr val="tx1"/>
              </a:solidFill>
              <a:effectLst/>
              <a:uLnTx/>
              <a:uFillTx/>
              <a:latin typeface="Calibri" pitchFamily="34" charset="0"/>
            </a:endParaRPr>
          </a:p>
        </p:txBody>
      </p:sp>
      <p:sp>
        <p:nvSpPr>
          <p:cNvPr id="4" name="Slide Number Placeholder 3"/>
          <p:cNvSpPr>
            <a:spLocks noGrp="1"/>
          </p:cNvSpPr>
          <p:nvPr>
            <p:ph type="sldNum" sz="quarter" idx="12"/>
          </p:nvPr>
        </p:nvSpPr>
        <p:spPr/>
        <p:txBody>
          <a:bodyPr/>
          <a:lstStyle/>
          <a:p>
            <a:fld id="{71BD4A25-22B2-48E3-9FC3-0D375F0F72AF}" type="slidenum">
              <a:rPr lang="en-US" smtClean="0"/>
              <a:t>27</a:t>
            </a:fld>
            <a:endParaRPr lang="en-US"/>
          </a:p>
        </p:txBody>
      </p:sp>
    </p:spTree>
    <p:extLst>
      <p:ext uri="{BB962C8B-B14F-4D97-AF65-F5344CB8AC3E}">
        <p14:creationId xmlns:p14="http://schemas.microsoft.com/office/powerpoint/2010/main" val="1301527821"/>
      </p:ext>
    </p:ext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Examples</a:t>
            </a:r>
          </a:p>
        </p:txBody>
      </p:sp>
      <p:sp>
        <p:nvSpPr>
          <p:cNvPr id="3" name="Content Placeholder 2"/>
          <p:cNvSpPr>
            <a:spLocks noGrp="1"/>
          </p:cNvSpPr>
          <p:nvPr>
            <p:ph idx="1"/>
          </p:nvPr>
        </p:nvSpPr>
        <p:spPr/>
        <p:txBody>
          <a:bodyPr/>
          <a:lstStyle/>
          <a:p>
            <a:r>
              <a:rPr lang="en-US" dirty="0"/>
              <a:t>Word Count</a:t>
            </a:r>
          </a:p>
          <a:p>
            <a:r>
              <a:rPr lang="en-US" dirty="0"/>
              <a:t>Color Count</a:t>
            </a:r>
          </a:p>
          <a:p>
            <a:r>
              <a:rPr lang="en-US" dirty="0"/>
              <a:t>Joining Tables</a:t>
            </a:r>
          </a:p>
          <a:p>
            <a:r>
              <a:rPr lang="en-US" dirty="0"/>
              <a:t>Max yearly temperature </a:t>
            </a:r>
          </a:p>
          <a:p>
            <a:endParaRPr lang="en-US" dirty="0"/>
          </a:p>
        </p:txBody>
      </p:sp>
      <p:sp>
        <p:nvSpPr>
          <p:cNvPr id="4" name="Slide Number Placeholder 3"/>
          <p:cNvSpPr>
            <a:spLocks noGrp="1"/>
          </p:cNvSpPr>
          <p:nvPr>
            <p:ph type="sldNum" sz="quarter" idx="12"/>
          </p:nvPr>
        </p:nvSpPr>
        <p:spPr/>
        <p:txBody>
          <a:bodyPr/>
          <a:lstStyle/>
          <a:p>
            <a:fld id="{71BD4A25-22B2-48E3-9FC3-0D375F0F72AF}" type="slidenum">
              <a:rPr lang="en-US" smtClean="0"/>
              <a:t>28</a:t>
            </a:fld>
            <a:endParaRPr lang="en-US"/>
          </a:p>
        </p:txBody>
      </p:sp>
    </p:spTree>
    <p:extLst>
      <p:ext uri="{BB962C8B-B14F-4D97-AF65-F5344CB8AC3E}">
        <p14:creationId xmlns:p14="http://schemas.microsoft.com/office/powerpoint/2010/main" val="4007068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0"/>
            <a:ext cx="8229600" cy="1143000"/>
          </a:xfrm>
        </p:spPr>
        <p:txBody>
          <a:bodyPr/>
          <a:lstStyle/>
          <a:p>
            <a:r>
              <a:rPr lang="en-US" dirty="0" err="1"/>
              <a:t>MapReduce</a:t>
            </a:r>
            <a:r>
              <a:rPr lang="en-US" dirty="0"/>
              <a:t> Example: Word Count</a:t>
            </a:r>
          </a:p>
        </p:txBody>
      </p:sp>
      <p:sp>
        <p:nvSpPr>
          <p:cNvPr id="5" name="Rectangle 4"/>
          <p:cNvSpPr/>
          <p:nvPr/>
        </p:nvSpPr>
        <p:spPr>
          <a:xfrm>
            <a:off x="63500" y="2904175"/>
            <a:ext cx="1574800" cy="894266"/>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Beer River</a:t>
            </a:r>
          </a:p>
          <a:p>
            <a:pPr algn="ctr"/>
            <a:r>
              <a:rPr lang="en-US" sz="1600" dirty="0">
                <a:solidFill>
                  <a:schemeClr val="tx1"/>
                </a:solidFill>
              </a:rPr>
              <a:t>Car Car River</a:t>
            </a:r>
          </a:p>
          <a:p>
            <a:pPr algn="ctr"/>
            <a:r>
              <a:rPr lang="en-US" sz="1600" dirty="0">
                <a:solidFill>
                  <a:schemeClr val="tx1"/>
                </a:solidFill>
              </a:rPr>
              <a:t>Deer Car Beer</a:t>
            </a:r>
          </a:p>
        </p:txBody>
      </p:sp>
      <p:sp>
        <p:nvSpPr>
          <p:cNvPr id="6" name="Rectangle 5"/>
          <p:cNvSpPr/>
          <p:nvPr/>
        </p:nvSpPr>
        <p:spPr>
          <a:xfrm>
            <a:off x="1996000" y="1932220"/>
            <a:ext cx="1501070" cy="520413"/>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Dear Beer River</a:t>
            </a:r>
          </a:p>
        </p:txBody>
      </p:sp>
      <p:sp>
        <p:nvSpPr>
          <p:cNvPr id="7" name="Rectangle 6"/>
          <p:cNvSpPr/>
          <p:nvPr/>
        </p:nvSpPr>
        <p:spPr>
          <a:xfrm>
            <a:off x="2006570" y="2927712"/>
            <a:ext cx="1448217" cy="546496"/>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Car River</a:t>
            </a:r>
          </a:p>
        </p:txBody>
      </p:sp>
      <p:sp>
        <p:nvSpPr>
          <p:cNvPr id="8" name="Rectangle 7"/>
          <p:cNvSpPr/>
          <p:nvPr/>
        </p:nvSpPr>
        <p:spPr>
          <a:xfrm>
            <a:off x="2006570" y="4010768"/>
            <a:ext cx="1448217" cy="546496"/>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Car Beer</a:t>
            </a:r>
          </a:p>
        </p:txBody>
      </p:sp>
      <p:sp>
        <p:nvSpPr>
          <p:cNvPr id="9" name="Rectangle 8"/>
          <p:cNvSpPr/>
          <p:nvPr/>
        </p:nvSpPr>
        <p:spPr>
          <a:xfrm>
            <a:off x="3845912" y="1773239"/>
            <a:ext cx="1025380" cy="7191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1</a:t>
            </a:r>
          </a:p>
          <a:p>
            <a:pPr algn="ctr"/>
            <a:r>
              <a:rPr lang="en-US" sz="1600" dirty="0">
                <a:solidFill>
                  <a:schemeClr val="tx1"/>
                </a:solidFill>
              </a:rPr>
              <a:t>Beer, 1  </a:t>
            </a:r>
          </a:p>
          <a:p>
            <a:pPr algn="ctr"/>
            <a:r>
              <a:rPr lang="en-US" sz="1600" dirty="0">
                <a:solidFill>
                  <a:schemeClr val="tx1"/>
                </a:solidFill>
              </a:rPr>
              <a:t>River, 1 </a:t>
            </a:r>
          </a:p>
        </p:txBody>
      </p:sp>
      <p:sp>
        <p:nvSpPr>
          <p:cNvPr id="10" name="Rectangle 9"/>
          <p:cNvSpPr/>
          <p:nvPr/>
        </p:nvSpPr>
        <p:spPr>
          <a:xfrm>
            <a:off x="3867054" y="2897903"/>
            <a:ext cx="1025380" cy="7191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1</a:t>
            </a:r>
          </a:p>
          <a:p>
            <a:pPr algn="ctr"/>
            <a:r>
              <a:rPr lang="en-US" sz="1600" dirty="0">
                <a:solidFill>
                  <a:schemeClr val="tx1"/>
                </a:solidFill>
              </a:rPr>
              <a:t>Car, 1  </a:t>
            </a:r>
          </a:p>
          <a:p>
            <a:pPr algn="ctr"/>
            <a:r>
              <a:rPr lang="en-US" sz="1600" dirty="0">
                <a:solidFill>
                  <a:schemeClr val="tx1"/>
                </a:solidFill>
              </a:rPr>
              <a:t>River, 1 </a:t>
            </a:r>
          </a:p>
        </p:txBody>
      </p:sp>
      <p:sp>
        <p:nvSpPr>
          <p:cNvPr id="11" name="Rectangle 10"/>
          <p:cNvSpPr/>
          <p:nvPr/>
        </p:nvSpPr>
        <p:spPr>
          <a:xfrm>
            <a:off x="3888195" y="3990895"/>
            <a:ext cx="1025380" cy="7191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1</a:t>
            </a:r>
          </a:p>
          <a:p>
            <a:pPr algn="ctr"/>
            <a:r>
              <a:rPr lang="en-US" sz="1600" dirty="0">
                <a:solidFill>
                  <a:schemeClr val="tx1"/>
                </a:solidFill>
              </a:rPr>
              <a:t>Car, 1  </a:t>
            </a:r>
          </a:p>
          <a:p>
            <a:pPr algn="ctr"/>
            <a:r>
              <a:rPr lang="en-US" sz="1600" dirty="0">
                <a:solidFill>
                  <a:schemeClr val="tx1"/>
                </a:solidFill>
              </a:rPr>
              <a:t>Beer, 1 </a:t>
            </a:r>
          </a:p>
        </p:txBody>
      </p:sp>
      <p:sp>
        <p:nvSpPr>
          <p:cNvPr id="12" name="Rectangle 11"/>
          <p:cNvSpPr/>
          <p:nvPr/>
        </p:nvSpPr>
        <p:spPr>
          <a:xfrm>
            <a:off x="5239220" y="1773239"/>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Beer, 1</a:t>
            </a:r>
          </a:p>
          <a:p>
            <a:pPr algn="ctr"/>
            <a:r>
              <a:rPr lang="en-US" sz="1600" dirty="0">
                <a:solidFill>
                  <a:schemeClr val="tx1"/>
                </a:solidFill>
              </a:rPr>
              <a:t>Beer, 1  </a:t>
            </a:r>
          </a:p>
        </p:txBody>
      </p:sp>
      <p:sp>
        <p:nvSpPr>
          <p:cNvPr id="13" name="Rectangle 12"/>
          <p:cNvSpPr/>
          <p:nvPr/>
        </p:nvSpPr>
        <p:spPr>
          <a:xfrm>
            <a:off x="5268803" y="2794814"/>
            <a:ext cx="1025380" cy="822228"/>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1</a:t>
            </a:r>
          </a:p>
          <a:p>
            <a:pPr algn="ctr"/>
            <a:r>
              <a:rPr lang="en-US" sz="1600" dirty="0">
                <a:solidFill>
                  <a:schemeClr val="tx1"/>
                </a:solidFill>
              </a:rPr>
              <a:t>Car, 1</a:t>
            </a:r>
          </a:p>
          <a:p>
            <a:pPr algn="ctr"/>
            <a:r>
              <a:rPr lang="en-US" sz="1600" dirty="0">
                <a:solidFill>
                  <a:schemeClr val="tx1"/>
                </a:solidFill>
              </a:rPr>
              <a:t>Car, 1  </a:t>
            </a:r>
          </a:p>
        </p:txBody>
      </p:sp>
      <p:sp>
        <p:nvSpPr>
          <p:cNvPr id="14" name="Rectangle 13"/>
          <p:cNvSpPr/>
          <p:nvPr/>
        </p:nvSpPr>
        <p:spPr>
          <a:xfrm>
            <a:off x="5304774" y="3990894"/>
            <a:ext cx="1025380" cy="5123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1</a:t>
            </a:r>
          </a:p>
          <a:p>
            <a:pPr algn="ctr"/>
            <a:r>
              <a:rPr lang="en-US" sz="1600" dirty="0">
                <a:solidFill>
                  <a:schemeClr val="tx1"/>
                </a:solidFill>
              </a:rPr>
              <a:t>Deer, 1 </a:t>
            </a:r>
          </a:p>
        </p:txBody>
      </p:sp>
      <p:sp>
        <p:nvSpPr>
          <p:cNvPr id="15" name="Rectangle 14"/>
          <p:cNvSpPr/>
          <p:nvPr/>
        </p:nvSpPr>
        <p:spPr>
          <a:xfrm>
            <a:off x="5338616" y="4885161"/>
            <a:ext cx="1025380" cy="5123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River, 1</a:t>
            </a:r>
          </a:p>
          <a:p>
            <a:pPr algn="ctr"/>
            <a:r>
              <a:rPr lang="en-US" sz="1600" dirty="0">
                <a:solidFill>
                  <a:schemeClr val="tx1"/>
                </a:solidFill>
              </a:rPr>
              <a:t>River, 1 </a:t>
            </a:r>
          </a:p>
        </p:txBody>
      </p:sp>
      <p:sp>
        <p:nvSpPr>
          <p:cNvPr id="17" name="Rectangle 16"/>
          <p:cNvSpPr/>
          <p:nvPr/>
        </p:nvSpPr>
        <p:spPr>
          <a:xfrm>
            <a:off x="6623520" y="1762072"/>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Beer, 2  </a:t>
            </a:r>
          </a:p>
        </p:txBody>
      </p:sp>
      <p:sp>
        <p:nvSpPr>
          <p:cNvPr id="18" name="Rectangle 17"/>
          <p:cNvSpPr/>
          <p:nvPr/>
        </p:nvSpPr>
        <p:spPr>
          <a:xfrm>
            <a:off x="6623520" y="2847103"/>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3  </a:t>
            </a:r>
          </a:p>
        </p:txBody>
      </p:sp>
      <p:sp>
        <p:nvSpPr>
          <p:cNvPr id="19" name="Rectangle 18"/>
          <p:cNvSpPr/>
          <p:nvPr/>
        </p:nvSpPr>
        <p:spPr>
          <a:xfrm>
            <a:off x="6674320" y="3940094"/>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2  </a:t>
            </a:r>
          </a:p>
        </p:txBody>
      </p:sp>
      <p:sp>
        <p:nvSpPr>
          <p:cNvPr id="20" name="Rectangle 19"/>
          <p:cNvSpPr/>
          <p:nvPr/>
        </p:nvSpPr>
        <p:spPr>
          <a:xfrm>
            <a:off x="6725120" y="4885161"/>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River, 2  </a:t>
            </a:r>
          </a:p>
        </p:txBody>
      </p:sp>
      <p:sp>
        <p:nvSpPr>
          <p:cNvPr id="21" name="Rectangle 20"/>
          <p:cNvSpPr/>
          <p:nvPr/>
        </p:nvSpPr>
        <p:spPr>
          <a:xfrm>
            <a:off x="8129660" y="2332166"/>
            <a:ext cx="860280" cy="2114288"/>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Beer, 2</a:t>
            </a:r>
          </a:p>
          <a:p>
            <a:pPr algn="ctr"/>
            <a:r>
              <a:rPr lang="en-US" sz="1600" dirty="0">
                <a:solidFill>
                  <a:schemeClr val="tx1"/>
                </a:solidFill>
              </a:rPr>
              <a:t>Car, 3</a:t>
            </a:r>
          </a:p>
          <a:p>
            <a:pPr algn="ctr"/>
            <a:r>
              <a:rPr lang="en-US" sz="1600" dirty="0">
                <a:solidFill>
                  <a:schemeClr val="tx1"/>
                </a:solidFill>
              </a:rPr>
              <a:t>Deer, 2</a:t>
            </a:r>
          </a:p>
          <a:p>
            <a:pPr algn="ctr"/>
            <a:r>
              <a:rPr lang="en-US" sz="1600" dirty="0">
                <a:solidFill>
                  <a:schemeClr val="tx1"/>
                </a:solidFill>
              </a:rPr>
              <a:t>River, 2  </a:t>
            </a:r>
          </a:p>
        </p:txBody>
      </p:sp>
      <p:sp>
        <p:nvSpPr>
          <p:cNvPr id="22" name="Rectangle 21"/>
          <p:cNvSpPr/>
          <p:nvPr/>
        </p:nvSpPr>
        <p:spPr>
          <a:xfrm>
            <a:off x="177800" y="1068333"/>
            <a:ext cx="1282700"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Input</a:t>
            </a:r>
          </a:p>
        </p:txBody>
      </p:sp>
      <p:sp>
        <p:nvSpPr>
          <p:cNvPr id="23" name="Rectangle 22"/>
          <p:cNvSpPr/>
          <p:nvPr/>
        </p:nvSpPr>
        <p:spPr>
          <a:xfrm>
            <a:off x="2072200" y="1058013"/>
            <a:ext cx="1282700"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Split</a:t>
            </a:r>
          </a:p>
        </p:txBody>
      </p:sp>
      <p:sp>
        <p:nvSpPr>
          <p:cNvPr id="24" name="Rectangle 23"/>
          <p:cNvSpPr/>
          <p:nvPr/>
        </p:nvSpPr>
        <p:spPr>
          <a:xfrm>
            <a:off x="3746500" y="1044466"/>
            <a:ext cx="1124792"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Map</a:t>
            </a:r>
          </a:p>
        </p:txBody>
      </p:sp>
      <p:sp>
        <p:nvSpPr>
          <p:cNvPr id="25" name="Rectangle 24"/>
          <p:cNvSpPr/>
          <p:nvPr/>
        </p:nvSpPr>
        <p:spPr>
          <a:xfrm>
            <a:off x="5078302" y="1044466"/>
            <a:ext cx="1392817"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Shuttle/Sort</a:t>
            </a:r>
          </a:p>
        </p:txBody>
      </p:sp>
      <p:sp>
        <p:nvSpPr>
          <p:cNvPr id="26" name="Rectangle 25"/>
          <p:cNvSpPr/>
          <p:nvPr/>
        </p:nvSpPr>
        <p:spPr>
          <a:xfrm>
            <a:off x="6623520" y="1044466"/>
            <a:ext cx="1148880"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Reduce</a:t>
            </a:r>
          </a:p>
        </p:txBody>
      </p:sp>
      <p:sp>
        <p:nvSpPr>
          <p:cNvPr id="27" name="Rectangle 26"/>
          <p:cNvSpPr/>
          <p:nvPr/>
        </p:nvSpPr>
        <p:spPr>
          <a:xfrm>
            <a:off x="7906220" y="1045313"/>
            <a:ext cx="1083720"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Output</a:t>
            </a:r>
          </a:p>
        </p:txBody>
      </p:sp>
      <p:cxnSp>
        <p:nvCxnSpPr>
          <p:cNvPr id="29" name="Straight Arrow Connector 28"/>
          <p:cNvCxnSpPr>
            <a:endCxn id="7" idx="1"/>
          </p:cNvCxnSpPr>
          <p:nvPr/>
        </p:nvCxnSpPr>
        <p:spPr>
          <a:xfrm flipV="1">
            <a:off x="1638300" y="3200960"/>
            <a:ext cx="368270" cy="12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1638300" y="2332166"/>
            <a:ext cx="357700" cy="753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5" idx="3"/>
            <a:endCxn id="8" idx="1"/>
          </p:cNvCxnSpPr>
          <p:nvPr/>
        </p:nvCxnSpPr>
        <p:spPr>
          <a:xfrm>
            <a:off x="1638300" y="3351308"/>
            <a:ext cx="368270" cy="9327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9" idx="1"/>
          </p:cNvCxnSpPr>
          <p:nvPr/>
        </p:nvCxnSpPr>
        <p:spPr>
          <a:xfrm flipV="1">
            <a:off x="3454787" y="2132809"/>
            <a:ext cx="391125"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3469617" y="3200169"/>
            <a:ext cx="391125"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3471670" y="4270525"/>
            <a:ext cx="391125"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9" idx="3"/>
          </p:cNvCxnSpPr>
          <p:nvPr/>
        </p:nvCxnSpPr>
        <p:spPr>
          <a:xfrm>
            <a:off x="4871292" y="2132809"/>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871292" y="3199773"/>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913575" y="4292082"/>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9" idx="3"/>
          </p:cNvCxnSpPr>
          <p:nvPr/>
        </p:nvCxnSpPr>
        <p:spPr>
          <a:xfrm>
            <a:off x="4871292" y="2132809"/>
            <a:ext cx="397511" cy="1858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9" idx="3"/>
            <a:endCxn id="15" idx="1"/>
          </p:cNvCxnSpPr>
          <p:nvPr/>
        </p:nvCxnSpPr>
        <p:spPr>
          <a:xfrm>
            <a:off x="4871292" y="2132809"/>
            <a:ext cx="467324" cy="30085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3"/>
          </p:cNvCxnSpPr>
          <p:nvPr/>
        </p:nvCxnSpPr>
        <p:spPr>
          <a:xfrm flipV="1">
            <a:off x="4913575" y="2133600"/>
            <a:ext cx="325645" cy="22168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1" idx="3"/>
            <a:endCxn id="13" idx="1"/>
          </p:cNvCxnSpPr>
          <p:nvPr/>
        </p:nvCxnSpPr>
        <p:spPr>
          <a:xfrm flipV="1">
            <a:off x="4913575" y="3205928"/>
            <a:ext cx="355228" cy="1144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10" idx="3"/>
            <a:endCxn id="15" idx="1"/>
          </p:cNvCxnSpPr>
          <p:nvPr/>
        </p:nvCxnSpPr>
        <p:spPr>
          <a:xfrm>
            <a:off x="4892434" y="3257473"/>
            <a:ext cx="446182" cy="1883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6283196" y="2132018"/>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6294183" y="3194348"/>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6333996" y="4291686"/>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6363996" y="5162097"/>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21" idx="1"/>
          </p:cNvCxnSpPr>
          <p:nvPr/>
        </p:nvCxnSpPr>
        <p:spPr>
          <a:xfrm>
            <a:off x="7643020" y="2131227"/>
            <a:ext cx="486640" cy="1258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21" idx="1"/>
          </p:cNvCxnSpPr>
          <p:nvPr/>
        </p:nvCxnSpPr>
        <p:spPr>
          <a:xfrm>
            <a:off x="7660638" y="3193557"/>
            <a:ext cx="469022" cy="1957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21" idx="1"/>
          </p:cNvCxnSpPr>
          <p:nvPr/>
        </p:nvCxnSpPr>
        <p:spPr>
          <a:xfrm flipV="1">
            <a:off x="7710658" y="3389310"/>
            <a:ext cx="419002" cy="8804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772400" y="3474208"/>
            <a:ext cx="357260" cy="1709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82600" y="5397500"/>
            <a:ext cx="7848600" cy="1200328"/>
          </a:xfrm>
          <a:prstGeom prst="rect">
            <a:avLst/>
          </a:prstGeom>
          <a:noFill/>
        </p:spPr>
        <p:txBody>
          <a:bodyPr wrap="square" rtlCol="0">
            <a:spAutoFit/>
          </a:bodyPr>
          <a:lstStyle/>
          <a:p>
            <a:r>
              <a:rPr lang="en-US" sz="2400" b="1" u="sng" dirty="0"/>
              <a:t>Q: What are the Key and Value Pairs of Map and Reduce?</a:t>
            </a:r>
          </a:p>
          <a:p>
            <a:r>
              <a:rPr lang="en-US" sz="2400" b="1" dirty="0">
                <a:solidFill>
                  <a:srgbClr val="0000FF"/>
                </a:solidFill>
              </a:rPr>
              <a:t>Map: </a:t>
            </a:r>
            <a:r>
              <a:rPr lang="en-US" sz="2400" dirty="0">
                <a:solidFill>
                  <a:srgbClr val="0000FF"/>
                </a:solidFill>
              </a:rPr>
              <a:t>Key=word, Value=1</a:t>
            </a:r>
          </a:p>
          <a:p>
            <a:r>
              <a:rPr lang="en-US" sz="2400" b="1" dirty="0">
                <a:solidFill>
                  <a:srgbClr val="0000FF"/>
                </a:solidFill>
              </a:rPr>
              <a:t>Reduce: </a:t>
            </a:r>
            <a:r>
              <a:rPr lang="en-US" sz="2400" dirty="0">
                <a:solidFill>
                  <a:srgbClr val="0000FF"/>
                </a:solidFill>
              </a:rPr>
              <a:t>Key=word, Value=aggregated count</a:t>
            </a:r>
          </a:p>
        </p:txBody>
      </p:sp>
    </p:spTree>
    <p:extLst>
      <p:ext uri="{BB962C8B-B14F-4D97-AF65-F5344CB8AC3E}">
        <p14:creationId xmlns:p14="http://schemas.microsoft.com/office/powerpoint/2010/main" val="271223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Why Hadoop? </a:t>
            </a:r>
          </a:p>
        </p:txBody>
      </p:sp>
      <p:pic>
        <p:nvPicPr>
          <p:cNvPr id="1026" name="Picture 2"/>
          <p:cNvPicPr>
            <a:picLocks noGrp="1" noChangeAspect="1" noChangeArrowheads="1"/>
          </p:cNvPicPr>
          <p:nvPr>
            <p:ph idx="1"/>
          </p:nvPr>
        </p:nvPicPr>
        <p:blipFill>
          <a:blip r:embed="rId3" cstate="print"/>
          <a:srcRect/>
          <a:stretch>
            <a:fillRect/>
          </a:stretch>
        </p:blipFill>
        <p:spPr bwMode="auto">
          <a:xfrm>
            <a:off x="1905000" y="1303193"/>
            <a:ext cx="5549900" cy="4162425"/>
          </a:xfrm>
          <a:prstGeom prst="rect">
            <a:avLst/>
          </a:prstGeom>
          <a:noFill/>
          <a:ln w="9525">
            <a:noFill/>
            <a:miter lim="800000"/>
            <a:headEnd/>
            <a:tailEnd/>
          </a:ln>
        </p:spPr>
      </p:pic>
      <p:sp>
        <p:nvSpPr>
          <p:cNvPr id="10" name="TextBox 9"/>
          <p:cNvSpPr txBox="1"/>
          <p:nvPr/>
        </p:nvSpPr>
        <p:spPr>
          <a:xfrm>
            <a:off x="3312681" y="5486400"/>
            <a:ext cx="3297698" cy="461665"/>
          </a:xfrm>
          <a:prstGeom prst="rect">
            <a:avLst/>
          </a:prstGeom>
          <a:noFill/>
        </p:spPr>
        <p:txBody>
          <a:bodyPr wrap="none" rtlCol="0">
            <a:spAutoFit/>
          </a:bodyPr>
          <a:lstStyle/>
          <a:p>
            <a:r>
              <a:rPr lang="en-US" sz="2400" dirty="0"/>
              <a:t>Answer: Big Datasets! </a:t>
            </a:r>
          </a:p>
        </p:txBody>
      </p:sp>
      <p:sp>
        <p:nvSpPr>
          <p:cNvPr id="2" name="Slide Number Placeholder 1"/>
          <p:cNvSpPr>
            <a:spLocks noGrp="1"/>
          </p:cNvSpPr>
          <p:nvPr>
            <p:ph type="sldNum" sz="quarter" idx="12"/>
          </p:nvPr>
        </p:nvSpPr>
        <p:spPr/>
        <p:txBody>
          <a:bodyPr/>
          <a:lstStyle/>
          <a:p>
            <a:fld id="{71BD4A25-22B2-48E3-9FC3-0D375F0F72AF}" type="slidenum">
              <a:rPr lang="en-US" smtClean="0"/>
              <a:t>3</a:t>
            </a:fld>
            <a:endParaRPr lang="en-US"/>
          </a:p>
        </p:txBody>
      </p:sp>
    </p:spTree>
    <p:extLst>
      <p:ext uri="{BB962C8B-B14F-4D97-AF65-F5344CB8AC3E}">
        <p14:creationId xmlns:p14="http://schemas.microsoft.com/office/powerpoint/2010/main" val="3189184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0"/>
            <a:ext cx="8229600" cy="1143000"/>
          </a:xfrm>
        </p:spPr>
        <p:txBody>
          <a:bodyPr/>
          <a:lstStyle/>
          <a:p>
            <a:r>
              <a:rPr lang="en-US" dirty="0" err="1"/>
              <a:t>MapReduce</a:t>
            </a:r>
            <a:r>
              <a:rPr lang="en-US" dirty="0"/>
              <a:t> Example: Word Count</a:t>
            </a:r>
          </a:p>
        </p:txBody>
      </p:sp>
      <p:sp>
        <p:nvSpPr>
          <p:cNvPr id="5" name="Rectangle 4"/>
          <p:cNvSpPr/>
          <p:nvPr/>
        </p:nvSpPr>
        <p:spPr>
          <a:xfrm>
            <a:off x="63500" y="2904175"/>
            <a:ext cx="1574800" cy="894266"/>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Beer River</a:t>
            </a:r>
          </a:p>
          <a:p>
            <a:pPr algn="ctr"/>
            <a:r>
              <a:rPr lang="en-US" sz="1600" dirty="0">
                <a:solidFill>
                  <a:schemeClr val="tx1"/>
                </a:solidFill>
              </a:rPr>
              <a:t>Car Car River</a:t>
            </a:r>
          </a:p>
          <a:p>
            <a:pPr algn="ctr"/>
            <a:r>
              <a:rPr lang="en-US" sz="1600" dirty="0">
                <a:solidFill>
                  <a:schemeClr val="tx1"/>
                </a:solidFill>
              </a:rPr>
              <a:t>Deer Car Beer</a:t>
            </a:r>
          </a:p>
        </p:txBody>
      </p:sp>
      <p:sp>
        <p:nvSpPr>
          <p:cNvPr id="6" name="Rectangle 5"/>
          <p:cNvSpPr/>
          <p:nvPr/>
        </p:nvSpPr>
        <p:spPr>
          <a:xfrm>
            <a:off x="1996000" y="1932220"/>
            <a:ext cx="1501070" cy="520413"/>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Dear Beer River</a:t>
            </a:r>
          </a:p>
        </p:txBody>
      </p:sp>
      <p:sp>
        <p:nvSpPr>
          <p:cNvPr id="7" name="Rectangle 6"/>
          <p:cNvSpPr/>
          <p:nvPr/>
        </p:nvSpPr>
        <p:spPr>
          <a:xfrm>
            <a:off x="2006570" y="2927712"/>
            <a:ext cx="1448217" cy="546496"/>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Car River</a:t>
            </a:r>
          </a:p>
        </p:txBody>
      </p:sp>
      <p:sp>
        <p:nvSpPr>
          <p:cNvPr id="8" name="Rectangle 7"/>
          <p:cNvSpPr/>
          <p:nvPr/>
        </p:nvSpPr>
        <p:spPr>
          <a:xfrm>
            <a:off x="2006570" y="4010768"/>
            <a:ext cx="1448217" cy="546496"/>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Car Beer</a:t>
            </a:r>
          </a:p>
        </p:txBody>
      </p:sp>
      <p:sp>
        <p:nvSpPr>
          <p:cNvPr id="9" name="Rectangle 8"/>
          <p:cNvSpPr/>
          <p:nvPr/>
        </p:nvSpPr>
        <p:spPr>
          <a:xfrm>
            <a:off x="3845912" y="1773239"/>
            <a:ext cx="1025380" cy="7191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1</a:t>
            </a:r>
          </a:p>
          <a:p>
            <a:pPr algn="ctr"/>
            <a:r>
              <a:rPr lang="en-US" sz="1600" dirty="0">
                <a:solidFill>
                  <a:schemeClr val="tx1"/>
                </a:solidFill>
              </a:rPr>
              <a:t>Beer, 1  </a:t>
            </a:r>
          </a:p>
          <a:p>
            <a:pPr algn="ctr"/>
            <a:r>
              <a:rPr lang="en-US" sz="1600" dirty="0">
                <a:solidFill>
                  <a:schemeClr val="tx1"/>
                </a:solidFill>
              </a:rPr>
              <a:t>River, 1 </a:t>
            </a:r>
          </a:p>
        </p:txBody>
      </p:sp>
      <p:sp>
        <p:nvSpPr>
          <p:cNvPr id="10" name="Rectangle 9"/>
          <p:cNvSpPr/>
          <p:nvPr/>
        </p:nvSpPr>
        <p:spPr>
          <a:xfrm>
            <a:off x="3867054" y="2897903"/>
            <a:ext cx="1025380" cy="7191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1</a:t>
            </a:r>
          </a:p>
          <a:p>
            <a:pPr algn="ctr"/>
            <a:r>
              <a:rPr lang="en-US" sz="1600" dirty="0">
                <a:solidFill>
                  <a:schemeClr val="tx1"/>
                </a:solidFill>
              </a:rPr>
              <a:t>Car, 1  </a:t>
            </a:r>
          </a:p>
          <a:p>
            <a:pPr algn="ctr"/>
            <a:r>
              <a:rPr lang="en-US" sz="1600" dirty="0">
                <a:solidFill>
                  <a:schemeClr val="tx1"/>
                </a:solidFill>
              </a:rPr>
              <a:t>River, 1 </a:t>
            </a:r>
          </a:p>
        </p:txBody>
      </p:sp>
      <p:sp>
        <p:nvSpPr>
          <p:cNvPr id="11" name="Rectangle 10"/>
          <p:cNvSpPr/>
          <p:nvPr/>
        </p:nvSpPr>
        <p:spPr>
          <a:xfrm>
            <a:off x="3888195" y="3990895"/>
            <a:ext cx="1025380" cy="7191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1</a:t>
            </a:r>
          </a:p>
          <a:p>
            <a:pPr algn="ctr"/>
            <a:r>
              <a:rPr lang="en-US" sz="1600" dirty="0">
                <a:solidFill>
                  <a:schemeClr val="tx1"/>
                </a:solidFill>
              </a:rPr>
              <a:t>Car, 1  </a:t>
            </a:r>
          </a:p>
          <a:p>
            <a:pPr algn="ctr"/>
            <a:r>
              <a:rPr lang="en-US" sz="1600" dirty="0">
                <a:solidFill>
                  <a:schemeClr val="tx1"/>
                </a:solidFill>
              </a:rPr>
              <a:t>Beer, 1 </a:t>
            </a:r>
          </a:p>
        </p:txBody>
      </p:sp>
      <p:sp>
        <p:nvSpPr>
          <p:cNvPr id="12" name="Rectangle 11"/>
          <p:cNvSpPr/>
          <p:nvPr/>
        </p:nvSpPr>
        <p:spPr>
          <a:xfrm>
            <a:off x="5239220" y="1773239"/>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Beer, 1</a:t>
            </a:r>
          </a:p>
          <a:p>
            <a:pPr algn="ctr"/>
            <a:r>
              <a:rPr lang="en-US" sz="1600" dirty="0">
                <a:solidFill>
                  <a:schemeClr val="tx1"/>
                </a:solidFill>
              </a:rPr>
              <a:t>Beer, 1  </a:t>
            </a:r>
          </a:p>
        </p:txBody>
      </p:sp>
      <p:sp>
        <p:nvSpPr>
          <p:cNvPr id="13" name="Rectangle 12"/>
          <p:cNvSpPr/>
          <p:nvPr/>
        </p:nvSpPr>
        <p:spPr>
          <a:xfrm>
            <a:off x="5268803" y="2794814"/>
            <a:ext cx="1025380" cy="822228"/>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1</a:t>
            </a:r>
          </a:p>
          <a:p>
            <a:pPr algn="ctr"/>
            <a:r>
              <a:rPr lang="en-US" sz="1600" dirty="0">
                <a:solidFill>
                  <a:schemeClr val="tx1"/>
                </a:solidFill>
              </a:rPr>
              <a:t>Car, 1</a:t>
            </a:r>
          </a:p>
          <a:p>
            <a:pPr algn="ctr"/>
            <a:r>
              <a:rPr lang="en-US" sz="1600" dirty="0">
                <a:solidFill>
                  <a:schemeClr val="tx1"/>
                </a:solidFill>
              </a:rPr>
              <a:t>Car, 1  </a:t>
            </a:r>
          </a:p>
        </p:txBody>
      </p:sp>
      <p:sp>
        <p:nvSpPr>
          <p:cNvPr id="14" name="Rectangle 13"/>
          <p:cNvSpPr/>
          <p:nvPr/>
        </p:nvSpPr>
        <p:spPr>
          <a:xfrm>
            <a:off x="5304774" y="3990894"/>
            <a:ext cx="1025380" cy="5123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1</a:t>
            </a:r>
          </a:p>
          <a:p>
            <a:pPr algn="ctr"/>
            <a:r>
              <a:rPr lang="en-US" sz="1600" dirty="0">
                <a:solidFill>
                  <a:schemeClr val="tx1"/>
                </a:solidFill>
              </a:rPr>
              <a:t>Deer, 1 </a:t>
            </a:r>
          </a:p>
        </p:txBody>
      </p:sp>
      <p:sp>
        <p:nvSpPr>
          <p:cNvPr id="15" name="Rectangle 14"/>
          <p:cNvSpPr/>
          <p:nvPr/>
        </p:nvSpPr>
        <p:spPr>
          <a:xfrm>
            <a:off x="5338616" y="4885161"/>
            <a:ext cx="1025380" cy="5123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River, 1</a:t>
            </a:r>
          </a:p>
          <a:p>
            <a:pPr algn="ctr"/>
            <a:r>
              <a:rPr lang="en-US" sz="1600" dirty="0">
                <a:solidFill>
                  <a:schemeClr val="tx1"/>
                </a:solidFill>
              </a:rPr>
              <a:t>River, 1 </a:t>
            </a:r>
          </a:p>
        </p:txBody>
      </p:sp>
      <p:sp>
        <p:nvSpPr>
          <p:cNvPr id="17" name="Rectangle 16"/>
          <p:cNvSpPr/>
          <p:nvPr/>
        </p:nvSpPr>
        <p:spPr>
          <a:xfrm>
            <a:off x="6623520" y="1762072"/>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Beer, 2  </a:t>
            </a:r>
          </a:p>
        </p:txBody>
      </p:sp>
      <p:sp>
        <p:nvSpPr>
          <p:cNvPr id="18" name="Rectangle 17"/>
          <p:cNvSpPr/>
          <p:nvPr/>
        </p:nvSpPr>
        <p:spPr>
          <a:xfrm>
            <a:off x="6623520" y="2847103"/>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3  </a:t>
            </a:r>
          </a:p>
        </p:txBody>
      </p:sp>
      <p:sp>
        <p:nvSpPr>
          <p:cNvPr id="19" name="Rectangle 18"/>
          <p:cNvSpPr/>
          <p:nvPr/>
        </p:nvSpPr>
        <p:spPr>
          <a:xfrm>
            <a:off x="6674320" y="3940094"/>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Deer, 2  </a:t>
            </a:r>
          </a:p>
        </p:txBody>
      </p:sp>
      <p:sp>
        <p:nvSpPr>
          <p:cNvPr id="20" name="Rectangle 19"/>
          <p:cNvSpPr/>
          <p:nvPr/>
        </p:nvSpPr>
        <p:spPr>
          <a:xfrm>
            <a:off x="6725120" y="4885161"/>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River, 2  </a:t>
            </a:r>
          </a:p>
        </p:txBody>
      </p:sp>
      <p:sp>
        <p:nvSpPr>
          <p:cNvPr id="21" name="Rectangle 20"/>
          <p:cNvSpPr/>
          <p:nvPr/>
        </p:nvSpPr>
        <p:spPr>
          <a:xfrm>
            <a:off x="8129660" y="2332166"/>
            <a:ext cx="860280" cy="2114288"/>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Beer, 2</a:t>
            </a:r>
          </a:p>
          <a:p>
            <a:pPr algn="ctr"/>
            <a:r>
              <a:rPr lang="en-US" sz="1600" dirty="0">
                <a:solidFill>
                  <a:schemeClr val="tx1"/>
                </a:solidFill>
              </a:rPr>
              <a:t>Car, 3</a:t>
            </a:r>
          </a:p>
          <a:p>
            <a:pPr algn="ctr"/>
            <a:r>
              <a:rPr lang="en-US" sz="1600" dirty="0">
                <a:solidFill>
                  <a:schemeClr val="tx1"/>
                </a:solidFill>
              </a:rPr>
              <a:t>Deer, 2</a:t>
            </a:r>
          </a:p>
          <a:p>
            <a:pPr algn="ctr"/>
            <a:r>
              <a:rPr lang="en-US" sz="1600" dirty="0">
                <a:solidFill>
                  <a:schemeClr val="tx1"/>
                </a:solidFill>
              </a:rPr>
              <a:t>River, 2  </a:t>
            </a:r>
          </a:p>
        </p:txBody>
      </p:sp>
      <p:sp>
        <p:nvSpPr>
          <p:cNvPr id="22" name="Rectangle 21"/>
          <p:cNvSpPr/>
          <p:nvPr/>
        </p:nvSpPr>
        <p:spPr>
          <a:xfrm>
            <a:off x="177800" y="1068333"/>
            <a:ext cx="1282700"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Input</a:t>
            </a:r>
          </a:p>
        </p:txBody>
      </p:sp>
      <p:sp>
        <p:nvSpPr>
          <p:cNvPr id="23" name="Rectangle 22"/>
          <p:cNvSpPr/>
          <p:nvPr/>
        </p:nvSpPr>
        <p:spPr>
          <a:xfrm>
            <a:off x="2072200" y="1058013"/>
            <a:ext cx="1282700"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Split</a:t>
            </a:r>
          </a:p>
        </p:txBody>
      </p:sp>
      <p:sp>
        <p:nvSpPr>
          <p:cNvPr id="24" name="Rectangle 23"/>
          <p:cNvSpPr/>
          <p:nvPr/>
        </p:nvSpPr>
        <p:spPr>
          <a:xfrm>
            <a:off x="3746500" y="1044466"/>
            <a:ext cx="1124792"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Map</a:t>
            </a:r>
          </a:p>
        </p:txBody>
      </p:sp>
      <p:sp>
        <p:nvSpPr>
          <p:cNvPr id="25" name="Rectangle 24"/>
          <p:cNvSpPr/>
          <p:nvPr/>
        </p:nvSpPr>
        <p:spPr>
          <a:xfrm>
            <a:off x="5078302" y="1044466"/>
            <a:ext cx="1392817"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Shuttle/Sort</a:t>
            </a:r>
          </a:p>
        </p:txBody>
      </p:sp>
      <p:sp>
        <p:nvSpPr>
          <p:cNvPr id="26" name="Rectangle 25"/>
          <p:cNvSpPr/>
          <p:nvPr/>
        </p:nvSpPr>
        <p:spPr>
          <a:xfrm>
            <a:off x="6623520" y="1044466"/>
            <a:ext cx="1148880"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Reduce</a:t>
            </a:r>
          </a:p>
        </p:txBody>
      </p:sp>
      <p:sp>
        <p:nvSpPr>
          <p:cNvPr id="27" name="Rectangle 26"/>
          <p:cNvSpPr/>
          <p:nvPr/>
        </p:nvSpPr>
        <p:spPr>
          <a:xfrm>
            <a:off x="7906220" y="1045313"/>
            <a:ext cx="1083720" cy="4016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Output</a:t>
            </a:r>
          </a:p>
        </p:txBody>
      </p:sp>
      <p:cxnSp>
        <p:nvCxnSpPr>
          <p:cNvPr id="29" name="Straight Arrow Connector 28"/>
          <p:cNvCxnSpPr>
            <a:endCxn id="7" idx="1"/>
          </p:cNvCxnSpPr>
          <p:nvPr/>
        </p:nvCxnSpPr>
        <p:spPr>
          <a:xfrm flipV="1">
            <a:off x="1638300" y="3200960"/>
            <a:ext cx="368270" cy="12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1638300" y="2332166"/>
            <a:ext cx="357700" cy="7539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5" idx="3"/>
            <a:endCxn id="8" idx="1"/>
          </p:cNvCxnSpPr>
          <p:nvPr/>
        </p:nvCxnSpPr>
        <p:spPr>
          <a:xfrm>
            <a:off x="1638300" y="3351308"/>
            <a:ext cx="368270" cy="9327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9" idx="1"/>
          </p:cNvCxnSpPr>
          <p:nvPr/>
        </p:nvCxnSpPr>
        <p:spPr>
          <a:xfrm flipV="1">
            <a:off x="3454787" y="2132809"/>
            <a:ext cx="391125"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3469617" y="3200169"/>
            <a:ext cx="391125"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3471670" y="4270525"/>
            <a:ext cx="391125"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9" idx="3"/>
          </p:cNvCxnSpPr>
          <p:nvPr/>
        </p:nvCxnSpPr>
        <p:spPr>
          <a:xfrm>
            <a:off x="4871292" y="2132809"/>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871292" y="3199773"/>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913575" y="4292082"/>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9" idx="3"/>
          </p:cNvCxnSpPr>
          <p:nvPr/>
        </p:nvCxnSpPr>
        <p:spPr>
          <a:xfrm>
            <a:off x="4871292" y="2132809"/>
            <a:ext cx="397511" cy="18580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9" idx="3"/>
            <a:endCxn id="15" idx="1"/>
          </p:cNvCxnSpPr>
          <p:nvPr/>
        </p:nvCxnSpPr>
        <p:spPr>
          <a:xfrm>
            <a:off x="4871292" y="2132809"/>
            <a:ext cx="467324" cy="30085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11" idx="3"/>
          </p:cNvCxnSpPr>
          <p:nvPr/>
        </p:nvCxnSpPr>
        <p:spPr>
          <a:xfrm flipV="1">
            <a:off x="4913575" y="2133600"/>
            <a:ext cx="325645" cy="22168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1" idx="3"/>
            <a:endCxn id="13" idx="1"/>
          </p:cNvCxnSpPr>
          <p:nvPr/>
        </p:nvCxnSpPr>
        <p:spPr>
          <a:xfrm flipV="1">
            <a:off x="4913575" y="3205928"/>
            <a:ext cx="355228" cy="11445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10" idx="3"/>
            <a:endCxn id="15" idx="1"/>
          </p:cNvCxnSpPr>
          <p:nvPr/>
        </p:nvCxnSpPr>
        <p:spPr>
          <a:xfrm>
            <a:off x="4892434" y="3257473"/>
            <a:ext cx="446182" cy="18838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6283196" y="2132018"/>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6294183" y="3194348"/>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6333996" y="4291686"/>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6363996" y="5162097"/>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endCxn id="21" idx="1"/>
          </p:cNvCxnSpPr>
          <p:nvPr/>
        </p:nvCxnSpPr>
        <p:spPr>
          <a:xfrm>
            <a:off x="7643020" y="2131227"/>
            <a:ext cx="486640" cy="1258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endCxn id="21" idx="1"/>
          </p:cNvCxnSpPr>
          <p:nvPr/>
        </p:nvCxnSpPr>
        <p:spPr>
          <a:xfrm>
            <a:off x="7660638" y="3193557"/>
            <a:ext cx="469022" cy="1957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21" idx="1"/>
          </p:cNvCxnSpPr>
          <p:nvPr/>
        </p:nvCxnSpPr>
        <p:spPr>
          <a:xfrm flipV="1">
            <a:off x="7710658" y="3389310"/>
            <a:ext cx="419002" cy="8804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7772400" y="3474208"/>
            <a:ext cx="357260" cy="1709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82600" y="5397500"/>
            <a:ext cx="7848600" cy="1200328"/>
          </a:xfrm>
          <a:prstGeom prst="rect">
            <a:avLst/>
          </a:prstGeom>
          <a:noFill/>
        </p:spPr>
        <p:txBody>
          <a:bodyPr wrap="square" rtlCol="0">
            <a:spAutoFit/>
          </a:bodyPr>
          <a:lstStyle/>
          <a:p>
            <a:r>
              <a:rPr lang="en-US" sz="2400" b="1" u="sng" dirty="0"/>
              <a:t>Q: Do you see any place we can improve the efficiency?</a:t>
            </a:r>
          </a:p>
          <a:p>
            <a:r>
              <a:rPr lang="en-US" sz="2400" b="1" dirty="0">
                <a:solidFill>
                  <a:srgbClr val="0000FF"/>
                </a:solidFill>
              </a:rPr>
              <a:t>Local aggregation at mapper will be able to improve </a:t>
            </a:r>
            <a:r>
              <a:rPr lang="en-US" sz="2400" b="1" dirty="0" err="1">
                <a:solidFill>
                  <a:srgbClr val="0000FF"/>
                </a:solidFill>
              </a:rPr>
              <a:t>MapReduce</a:t>
            </a:r>
            <a:r>
              <a:rPr lang="en-US" sz="2400" b="1" dirty="0">
                <a:solidFill>
                  <a:srgbClr val="0000FF"/>
                </a:solidFill>
              </a:rPr>
              <a:t> efficiency.</a:t>
            </a:r>
            <a:endParaRPr lang="en-US" sz="2400" dirty="0">
              <a:solidFill>
                <a:srgbClr val="0000FF"/>
              </a:solidFill>
            </a:endParaRPr>
          </a:p>
        </p:txBody>
      </p:sp>
      <p:sp>
        <p:nvSpPr>
          <p:cNvPr id="4" name="Rectangle 3"/>
          <p:cNvSpPr/>
          <p:nvPr/>
        </p:nvSpPr>
        <p:spPr>
          <a:xfrm>
            <a:off x="3746500" y="2654300"/>
            <a:ext cx="1331802" cy="1144141"/>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0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C86951-32B3-4B4F-9D38-D0CCCDA10F12}"/>
              </a:ext>
            </a:extLst>
          </p:cNvPr>
          <p:cNvSpPr>
            <a:spLocks noGrp="1"/>
          </p:cNvSpPr>
          <p:nvPr>
            <p:ph type="sldNum" sz="quarter" idx="12"/>
          </p:nvPr>
        </p:nvSpPr>
        <p:spPr/>
        <p:txBody>
          <a:bodyPr/>
          <a:lstStyle/>
          <a:p>
            <a:fld id="{71BD4A25-22B2-48E3-9FC3-0D375F0F72AF}" type="slidenum">
              <a:rPr lang="en-US" smtClean="0"/>
              <a:t>31</a:t>
            </a:fld>
            <a:endParaRPr lang="en-US"/>
          </a:p>
        </p:txBody>
      </p:sp>
      <p:pic>
        <p:nvPicPr>
          <p:cNvPr id="6" name="Picture 5" descr="A screenshot of a cell phone&#10;&#10;Description automatically generated">
            <a:extLst>
              <a:ext uri="{FF2B5EF4-FFF2-40B4-BE49-F238E27FC236}">
                <a16:creationId xmlns:a16="http://schemas.microsoft.com/office/drawing/2014/main" id="{8F32CD4A-47EC-437E-B6AE-591D8343D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6000"/>
            <a:ext cx="9144000" cy="4200000"/>
          </a:xfrm>
          <a:prstGeom prst="rect">
            <a:avLst/>
          </a:prstGeom>
        </p:spPr>
      </p:pic>
      <p:sp>
        <p:nvSpPr>
          <p:cNvPr id="7" name="Title 1">
            <a:extLst>
              <a:ext uri="{FF2B5EF4-FFF2-40B4-BE49-F238E27FC236}">
                <a16:creationId xmlns:a16="http://schemas.microsoft.com/office/drawing/2014/main" id="{F815DA0A-6BEE-40F1-B39C-B6B6421A9646}"/>
              </a:ext>
            </a:extLst>
          </p:cNvPr>
          <p:cNvSpPr txBox="1">
            <a:spLocks/>
          </p:cNvSpPr>
          <p:nvPr/>
        </p:nvSpPr>
        <p:spPr>
          <a:xfrm>
            <a:off x="330200" y="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MapReduce Example: Word Count</a:t>
            </a:r>
            <a:endParaRPr lang="en-US" dirty="0"/>
          </a:p>
        </p:txBody>
      </p:sp>
    </p:spTree>
    <p:extLst>
      <p:ext uri="{BB962C8B-B14F-4D97-AF65-F5344CB8AC3E}">
        <p14:creationId xmlns:p14="http://schemas.microsoft.com/office/powerpoint/2010/main" val="2554425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58738"/>
            <a:ext cx="8229600" cy="1143000"/>
          </a:xfrm>
        </p:spPr>
        <p:txBody>
          <a:bodyPr/>
          <a:lstStyle/>
          <a:p>
            <a:r>
              <a:rPr lang="en-US" dirty="0" err="1"/>
              <a:t>MapReduce</a:t>
            </a:r>
            <a:r>
              <a:rPr lang="en-US" dirty="0"/>
              <a:t>: Combiner</a:t>
            </a:r>
          </a:p>
        </p:txBody>
      </p:sp>
      <p:sp>
        <p:nvSpPr>
          <p:cNvPr id="3" name="Content Placeholder 2"/>
          <p:cNvSpPr>
            <a:spLocks noGrp="1"/>
          </p:cNvSpPr>
          <p:nvPr>
            <p:ph idx="1"/>
          </p:nvPr>
        </p:nvSpPr>
        <p:spPr>
          <a:xfrm>
            <a:off x="457200" y="1104900"/>
            <a:ext cx="8229600" cy="5461000"/>
          </a:xfrm>
        </p:spPr>
        <p:txBody>
          <a:bodyPr>
            <a:normAutofit fontScale="85000" lnSpcReduction="20000"/>
          </a:bodyPr>
          <a:lstStyle/>
          <a:p>
            <a:r>
              <a:rPr lang="en-US" b="1" dirty="0"/>
              <a:t>Combiner: </a:t>
            </a:r>
            <a:r>
              <a:rPr lang="en-US" dirty="0"/>
              <a:t>do local aggregation/combine task at mapper</a:t>
            </a:r>
          </a:p>
          <a:p>
            <a:endParaRPr lang="en-US" dirty="0"/>
          </a:p>
          <a:p>
            <a:pPr marL="0" indent="0">
              <a:buNone/>
            </a:pPr>
            <a:endParaRPr lang="en-US" dirty="0"/>
          </a:p>
          <a:p>
            <a:endParaRPr lang="en-US" b="1" dirty="0"/>
          </a:p>
          <a:p>
            <a:pPr marL="0" indent="0">
              <a:buNone/>
            </a:pPr>
            <a:endParaRPr lang="en-US" b="1" dirty="0"/>
          </a:p>
          <a:p>
            <a:r>
              <a:rPr lang="en-US" b="1" dirty="0"/>
              <a:t>Q: What are the benefits of using combiner:</a:t>
            </a:r>
          </a:p>
          <a:p>
            <a:pPr lvl="1"/>
            <a:r>
              <a:rPr lang="en-US" dirty="0">
                <a:solidFill>
                  <a:srgbClr val="0000FF"/>
                </a:solidFill>
              </a:rPr>
              <a:t>Reduce memory/disk requirement of Map tasks</a:t>
            </a:r>
          </a:p>
          <a:p>
            <a:pPr lvl="1"/>
            <a:r>
              <a:rPr lang="en-US" dirty="0">
                <a:solidFill>
                  <a:srgbClr val="0000FF"/>
                </a:solidFill>
              </a:rPr>
              <a:t>Reduce network traffic</a:t>
            </a:r>
            <a:endParaRPr lang="en-US" dirty="0"/>
          </a:p>
          <a:p>
            <a:r>
              <a:rPr lang="en-US" b="1" dirty="0"/>
              <a:t>Q: Can we remove the reduce function?</a:t>
            </a:r>
          </a:p>
          <a:p>
            <a:pPr lvl="1"/>
            <a:r>
              <a:rPr lang="en-US" dirty="0">
                <a:solidFill>
                  <a:srgbClr val="0000FF"/>
                </a:solidFill>
              </a:rPr>
              <a:t>No, reducer still needs to process records with same key but from </a:t>
            </a:r>
            <a:r>
              <a:rPr lang="en-US" i="1" dirty="0">
                <a:solidFill>
                  <a:srgbClr val="0000FF"/>
                </a:solidFill>
              </a:rPr>
              <a:t>different mappers</a:t>
            </a:r>
          </a:p>
          <a:p>
            <a:r>
              <a:rPr lang="en-US" b="1" dirty="0"/>
              <a:t>Q: How would you implement combiner?</a:t>
            </a:r>
          </a:p>
          <a:p>
            <a:pPr lvl="1"/>
            <a:r>
              <a:rPr lang="en-US" dirty="0">
                <a:solidFill>
                  <a:srgbClr val="0000FF"/>
                </a:solidFill>
              </a:rPr>
              <a:t>It is the same as Reducer!</a:t>
            </a:r>
          </a:p>
        </p:txBody>
      </p:sp>
      <p:grpSp>
        <p:nvGrpSpPr>
          <p:cNvPr id="18" name="Group 17"/>
          <p:cNvGrpSpPr/>
          <p:nvPr/>
        </p:nvGrpSpPr>
        <p:grpSpPr>
          <a:xfrm>
            <a:off x="1074270" y="2144038"/>
            <a:ext cx="6010198" cy="1045547"/>
            <a:chOff x="911065" y="1648481"/>
            <a:chExt cx="6010198" cy="1045547"/>
          </a:xfrm>
        </p:grpSpPr>
        <p:sp>
          <p:nvSpPr>
            <p:cNvPr id="4" name="Rectangle 3"/>
            <p:cNvSpPr/>
            <p:nvPr/>
          </p:nvSpPr>
          <p:spPr>
            <a:xfrm>
              <a:off x="1420227" y="1827095"/>
              <a:ext cx="1025380" cy="7191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1</a:t>
              </a:r>
            </a:p>
            <a:p>
              <a:pPr algn="ctr"/>
              <a:r>
                <a:rPr lang="en-US" sz="1600" dirty="0">
                  <a:solidFill>
                    <a:schemeClr val="tx1"/>
                  </a:solidFill>
                </a:rPr>
                <a:t>Car, 1  </a:t>
              </a:r>
            </a:p>
            <a:p>
              <a:pPr algn="ctr"/>
              <a:r>
                <a:rPr lang="en-US" sz="1600" dirty="0">
                  <a:solidFill>
                    <a:schemeClr val="tx1"/>
                  </a:solidFill>
                </a:rPr>
                <a:t>River, 1 </a:t>
              </a:r>
            </a:p>
          </p:txBody>
        </p:sp>
        <p:sp>
          <p:nvSpPr>
            <p:cNvPr id="5" name="Rectangle 4"/>
            <p:cNvSpPr/>
            <p:nvPr/>
          </p:nvSpPr>
          <p:spPr>
            <a:xfrm>
              <a:off x="4440833" y="1762328"/>
              <a:ext cx="1025380" cy="822228"/>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2</a:t>
              </a:r>
            </a:p>
            <a:p>
              <a:pPr algn="ctr"/>
              <a:r>
                <a:rPr lang="en-US" sz="1600" dirty="0">
                  <a:solidFill>
                    <a:schemeClr val="tx1"/>
                  </a:solidFill>
                </a:rPr>
                <a:t>Car, 1  </a:t>
              </a:r>
            </a:p>
          </p:txBody>
        </p:sp>
        <p:sp>
          <p:nvSpPr>
            <p:cNvPr id="6" name="Rectangle 5"/>
            <p:cNvSpPr/>
            <p:nvPr/>
          </p:nvSpPr>
          <p:spPr>
            <a:xfrm>
              <a:off x="5895883" y="1737520"/>
              <a:ext cx="1025380" cy="570094"/>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3  </a:t>
              </a:r>
            </a:p>
          </p:txBody>
        </p:sp>
        <p:cxnSp>
          <p:nvCxnSpPr>
            <p:cNvPr id="7" name="Straight Arrow Connector 6"/>
            <p:cNvCxnSpPr/>
            <p:nvPr/>
          </p:nvCxnSpPr>
          <p:spPr>
            <a:xfrm flipV="1">
              <a:off x="911065" y="2121958"/>
              <a:ext cx="391125"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09107" y="2129756"/>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466213" y="2061244"/>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931527" y="1801695"/>
              <a:ext cx="1025380" cy="719139"/>
            </a:xfrm>
            <a:prstGeom prst="rect">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Car, 2 </a:t>
              </a:r>
            </a:p>
            <a:p>
              <a:pPr algn="ctr"/>
              <a:r>
                <a:rPr lang="en-US" sz="1600" dirty="0">
                  <a:solidFill>
                    <a:schemeClr val="tx1"/>
                  </a:solidFill>
                </a:rPr>
                <a:t>River, 1 </a:t>
              </a:r>
            </a:p>
          </p:txBody>
        </p:sp>
        <p:cxnSp>
          <p:nvCxnSpPr>
            <p:cNvPr id="13" name="Straight Arrow Connector 12"/>
            <p:cNvCxnSpPr/>
            <p:nvPr/>
          </p:nvCxnSpPr>
          <p:spPr>
            <a:xfrm>
              <a:off x="4049709" y="2130547"/>
              <a:ext cx="391124" cy="7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049709" y="2283738"/>
              <a:ext cx="391124" cy="3008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2760173" y="1648481"/>
              <a:ext cx="1319196" cy="1045547"/>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728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AutoShape 2"/>
          <p:cNvSpPr>
            <a:spLocks noChangeArrowheads="1"/>
          </p:cNvSpPr>
          <p:nvPr/>
        </p:nvSpPr>
        <p:spPr bwMode="black">
          <a:xfrm>
            <a:off x="584200" y="3200400"/>
            <a:ext cx="2717800" cy="3251200"/>
          </a:xfrm>
          <a:prstGeom prst="roundRect">
            <a:avLst>
              <a:gd name="adj" fmla="val 8801"/>
            </a:avLst>
          </a:prstGeom>
          <a:noFill/>
          <a:ln w="38100" algn="ctr">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291" name="Rectangle 3"/>
          <p:cNvSpPr>
            <a:spLocks noGrp="1" noChangeArrowheads="1"/>
          </p:cNvSpPr>
          <p:nvPr>
            <p:ph type="title"/>
          </p:nvPr>
        </p:nvSpPr>
        <p:spPr/>
        <p:txBody>
          <a:bodyPr/>
          <a:lstStyle/>
          <a:p>
            <a:r>
              <a:rPr lang="en-US" altLang="en-US"/>
              <a:t>MapReduce – Map Phase</a:t>
            </a:r>
          </a:p>
        </p:txBody>
      </p:sp>
      <p:sp>
        <p:nvSpPr>
          <p:cNvPr id="12292" name="Rectangle 4"/>
          <p:cNvSpPr>
            <a:spLocks noGrp="1" noChangeArrowheads="1"/>
          </p:cNvSpPr>
          <p:nvPr>
            <p:ph type="body" idx="1"/>
          </p:nvPr>
        </p:nvSpPr>
        <p:spPr>
          <a:xfrm>
            <a:off x="209550" y="1085850"/>
            <a:ext cx="8824913" cy="1646238"/>
          </a:xfrm>
        </p:spPr>
        <p:txBody>
          <a:bodyPr>
            <a:normAutofit fontScale="92500" lnSpcReduction="20000"/>
          </a:bodyPr>
          <a:lstStyle/>
          <a:p>
            <a:r>
              <a:rPr lang="en-US" altLang="en-US" dirty="0"/>
              <a:t>Mappers</a:t>
            </a:r>
          </a:p>
          <a:p>
            <a:pPr lvl="1"/>
            <a:r>
              <a:rPr lang="en-US" altLang="en-US" sz="1800" dirty="0"/>
              <a:t>Small program (typically), distributed across the cluster, local to data</a:t>
            </a:r>
          </a:p>
          <a:p>
            <a:pPr lvl="1"/>
            <a:r>
              <a:rPr lang="en-US" altLang="en-US" sz="1800" dirty="0"/>
              <a:t>Handle a </a:t>
            </a:r>
            <a:r>
              <a:rPr lang="en-US" altLang="en-US" sz="1800" i="1" dirty="0"/>
              <a:t>portion</a:t>
            </a:r>
            <a:r>
              <a:rPr lang="en-US" altLang="en-US" sz="1800" dirty="0"/>
              <a:t> of the input data (called a split)</a:t>
            </a:r>
          </a:p>
          <a:p>
            <a:pPr lvl="1"/>
            <a:r>
              <a:rPr lang="en-US" altLang="en-US" sz="1800" dirty="0"/>
              <a:t>Each mapper parses, filters, or transforms its input</a:t>
            </a:r>
          </a:p>
          <a:p>
            <a:pPr lvl="1"/>
            <a:r>
              <a:rPr lang="en-US" altLang="en-US" sz="1800" dirty="0"/>
              <a:t>Produces grouped </a:t>
            </a:r>
            <a:r>
              <a:rPr lang="en-US" altLang="en-US" sz="1800" dirty="0">
                <a:latin typeface="Courier New" pitchFamily="49" charset="0"/>
              </a:rPr>
              <a:t>&lt;</a:t>
            </a:r>
            <a:r>
              <a:rPr lang="en-US" altLang="en-US" sz="1800" dirty="0" err="1">
                <a:latin typeface="Courier New" pitchFamily="49" charset="0"/>
              </a:rPr>
              <a:t>key,value</a:t>
            </a:r>
            <a:r>
              <a:rPr lang="en-US" altLang="en-US" sz="1800" dirty="0">
                <a:latin typeface="Courier New" pitchFamily="49" charset="0"/>
              </a:rPr>
              <a:t>&gt;</a:t>
            </a:r>
            <a:r>
              <a:rPr lang="en-US" altLang="en-US" sz="1800" dirty="0"/>
              <a:t> pairs</a:t>
            </a:r>
          </a:p>
        </p:txBody>
      </p:sp>
      <p:sp>
        <p:nvSpPr>
          <p:cNvPr id="12293" name="Rectangle 5"/>
          <p:cNvSpPr>
            <a:spLocks noChangeArrowheads="1"/>
          </p:cNvSpPr>
          <p:nvPr/>
        </p:nvSpPr>
        <p:spPr bwMode="auto">
          <a:xfrm>
            <a:off x="898525" y="3619500"/>
            <a:ext cx="495300" cy="2219325"/>
          </a:xfrm>
          <a:prstGeom prst="rect">
            <a:avLst/>
          </a:prstGeom>
          <a:solidFill>
            <a:srgbClr val="EAEAEA"/>
          </a:solidFill>
          <a:ln w="12700" algn="ctr">
            <a:solidFill>
              <a:schemeClr val="tx1"/>
            </a:solidFill>
            <a:miter lim="800000"/>
            <a:headEnd/>
            <a:tailEnd/>
          </a:ln>
        </p:spPr>
        <p:txBody>
          <a:bodyPr lIns="0" tIns="0" rIns="0" b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800">
                <a:latin typeface="Tahoma" pitchFamily="34" charset="0"/>
              </a:rPr>
              <a:t>101101001010010011100111111001010011101001010010110010010101001100010100101110101110101111011011010101101001010100101010101011100100110101110100</a:t>
            </a:r>
          </a:p>
        </p:txBody>
      </p:sp>
      <p:sp>
        <p:nvSpPr>
          <p:cNvPr id="12294" name="Text Box 6"/>
          <p:cNvSpPr txBox="1">
            <a:spLocks noChangeArrowheads="1"/>
          </p:cNvSpPr>
          <p:nvPr/>
        </p:nvSpPr>
        <p:spPr bwMode="auto">
          <a:xfrm>
            <a:off x="595313" y="5918200"/>
            <a:ext cx="101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200" b="1">
                <a:solidFill>
                  <a:srgbClr val="0000FF"/>
                </a:solidFill>
                <a:latin typeface="Tahoma" pitchFamily="34" charset="0"/>
              </a:rPr>
              <a:t>Logical Input File</a:t>
            </a:r>
          </a:p>
        </p:txBody>
      </p:sp>
      <p:sp>
        <p:nvSpPr>
          <p:cNvPr id="12295" name="AutoShape 7"/>
          <p:cNvSpPr>
            <a:spLocks noChangeArrowheads="1"/>
          </p:cNvSpPr>
          <p:nvPr/>
        </p:nvSpPr>
        <p:spPr bwMode="auto">
          <a:xfrm>
            <a:off x="836613" y="35687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1</a:t>
            </a:r>
          </a:p>
        </p:txBody>
      </p:sp>
      <p:sp>
        <p:nvSpPr>
          <p:cNvPr id="12296" name="AutoShape 8"/>
          <p:cNvSpPr>
            <a:spLocks noChangeArrowheads="1"/>
          </p:cNvSpPr>
          <p:nvPr/>
        </p:nvSpPr>
        <p:spPr bwMode="auto">
          <a:xfrm>
            <a:off x="836613" y="41529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2</a:t>
            </a:r>
          </a:p>
        </p:txBody>
      </p:sp>
      <p:sp>
        <p:nvSpPr>
          <p:cNvPr id="12297" name="AutoShape 9"/>
          <p:cNvSpPr>
            <a:spLocks noChangeArrowheads="1"/>
          </p:cNvSpPr>
          <p:nvPr/>
        </p:nvSpPr>
        <p:spPr bwMode="auto">
          <a:xfrm>
            <a:off x="836613" y="47371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3</a:t>
            </a:r>
          </a:p>
        </p:txBody>
      </p:sp>
      <p:sp>
        <p:nvSpPr>
          <p:cNvPr id="12298" name="AutoShape 10"/>
          <p:cNvSpPr>
            <a:spLocks noChangeArrowheads="1"/>
          </p:cNvSpPr>
          <p:nvPr/>
        </p:nvSpPr>
        <p:spPr bwMode="auto">
          <a:xfrm>
            <a:off x="836613" y="53213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4</a:t>
            </a:r>
          </a:p>
        </p:txBody>
      </p:sp>
      <p:sp>
        <p:nvSpPr>
          <p:cNvPr id="684043" name="Rectangle 11"/>
          <p:cNvSpPr>
            <a:spLocks noChangeArrowheads="1"/>
          </p:cNvSpPr>
          <p:nvPr/>
        </p:nvSpPr>
        <p:spPr bwMode="black">
          <a:xfrm>
            <a:off x="1843088" y="3327400"/>
            <a:ext cx="2230437" cy="665163"/>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2300" name="AutoShape 12"/>
          <p:cNvSpPr>
            <a:spLocks noChangeArrowheads="1"/>
          </p:cNvSpPr>
          <p:nvPr/>
        </p:nvSpPr>
        <p:spPr bwMode="auto">
          <a:xfrm>
            <a:off x="1943100" y="3476625"/>
            <a:ext cx="371475" cy="366713"/>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1</a:t>
            </a:r>
          </a:p>
        </p:txBody>
      </p:sp>
      <p:sp>
        <p:nvSpPr>
          <p:cNvPr id="12301" name="AutoShape 13"/>
          <p:cNvSpPr>
            <a:spLocks noChangeArrowheads="1"/>
          </p:cNvSpPr>
          <p:nvPr/>
        </p:nvSpPr>
        <p:spPr bwMode="auto">
          <a:xfrm>
            <a:off x="2559050" y="3400425"/>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2302" name="AutoShape 14"/>
          <p:cNvCxnSpPr>
            <a:cxnSpLocks noChangeShapeType="1"/>
            <a:stCxn id="12300" idx="3"/>
            <a:endCxn id="12301" idx="1"/>
          </p:cNvCxnSpPr>
          <p:nvPr/>
        </p:nvCxnSpPr>
        <p:spPr bwMode="black">
          <a:xfrm flipV="1">
            <a:off x="2327275" y="3659188"/>
            <a:ext cx="219075"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03" name="Rectangle 15"/>
          <p:cNvSpPr>
            <a:spLocks noChangeArrowheads="1"/>
          </p:cNvSpPr>
          <p:nvPr/>
        </p:nvSpPr>
        <p:spPr bwMode="black">
          <a:xfrm>
            <a:off x="3644900" y="3543300"/>
            <a:ext cx="350838" cy="112713"/>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04" name="Rectangle 16"/>
          <p:cNvSpPr>
            <a:spLocks noChangeArrowheads="1"/>
          </p:cNvSpPr>
          <p:nvPr/>
        </p:nvSpPr>
        <p:spPr bwMode="black">
          <a:xfrm>
            <a:off x="3644900" y="3644900"/>
            <a:ext cx="350838" cy="1127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2305" name="AutoShape 17"/>
          <p:cNvCxnSpPr>
            <a:cxnSpLocks noChangeShapeType="1"/>
            <a:stCxn id="12301" idx="3"/>
            <a:endCxn id="12303" idx="1"/>
          </p:cNvCxnSpPr>
          <p:nvPr/>
        </p:nvCxnSpPr>
        <p:spPr bwMode="black">
          <a:xfrm flipV="1">
            <a:off x="3155950" y="3600450"/>
            <a:ext cx="488950" cy="58738"/>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2306" name="AutoShape 18"/>
          <p:cNvCxnSpPr>
            <a:cxnSpLocks noChangeShapeType="1"/>
            <a:stCxn id="12301" idx="3"/>
            <a:endCxn id="12304" idx="1"/>
          </p:cNvCxnSpPr>
          <p:nvPr/>
        </p:nvCxnSpPr>
        <p:spPr bwMode="black">
          <a:xfrm>
            <a:off x="3155950" y="3659188"/>
            <a:ext cx="488950" cy="42862"/>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2307" name="Text Box 19"/>
          <p:cNvSpPr txBox="1">
            <a:spLocks noChangeArrowheads="1"/>
          </p:cNvSpPr>
          <p:nvPr/>
        </p:nvSpPr>
        <p:spPr bwMode="black">
          <a:xfrm>
            <a:off x="3246438" y="3381375"/>
            <a:ext cx="3016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sp>
        <p:nvSpPr>
          <p:cNvPr id="684052" name="Rectangle 20"/>
          <p:cNvSpPr>
            <a:spLocks noChangeArrowheads="1"/>
          </p:cNvSpPr>
          <p:nvPr/>
        </p:nvSpPr>
        <p:spPr bwMode="black">
          <a:xfrm>
            <a:off x="1843088" y="4067175"/>
            <a:ext cx="2230437" cy="665163"/>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2309" name="AutoShape 21"/>
          <p:cNvSpPr>
            <a:spLocks noChangeArrowheads="1"/>
          </p:cNvSpPr>
          <p:nvPr/>
        </p:nvSpPr>
        <p:spPr bwMode="auto">
          <a:xfrm>
            <a:off x="1943100" y="4216400"/>
            <a:ext cx="371475" cy="366713"/>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2</a:t>
            </a:r>
          </a:p>
        </p:txBody>
      </p:sp>
      <p:sp>
        <p:nvSpPr>
          <p:cNvPr id="12310" name="AutoShape 22"/>
          <p:cNvSpPr>
            <a:spLocks noChangeArrowheads="1"/>
          </p:cNvSpPr>
          <p:nvPr/>
        </p:nvSpPr>
        <p:spPr bwMode="auto">
          <a:xfrm>
            <a:off x="2559050" y="4140200"/>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2311" name="AutoShape 23"/>
          <p:cNvCxnSpPr>
            <a:cxnSpLocks noChangeShapeType="1"/>
            <a:stCxn id="12309" idx="3"/>
            <a:endCxn id="12310" idx="1"/>
          </p:cNvCxnSpPr>
          <p:nvPr/>
        </p:nvCxnSpPr>
        <p:spPr bwMode="black">
          <a:xfrm flipV="1">
            <a:off x="2327275" y="4398963"/>
            <a:ext cx="219075"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12" name="Rectangle 24"/>
          <p:cNvSpPr>
            <a:spLocks noChangeArrowheads="1"/>
          </p:cNvSpPr>
          <p:nvPr/>
        </p:nvSpPr>
        <p:spPr bwMode="black">
          <a:xfrm>
            <a:off x="3644900" y="4283075"/>
            <a:ext cx="350838" cy="112713"/>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13" name="Rectangle 25"/>
          <p:cNvSpPr>
            <a:spLocks noChangeArrowheads="1"/>
          </p:cNvSpPr>
          <p:nvPr/>
        </p:nvSpPr>
        <p:spPr bwMode="black">
          <a:xfrm>
            <a:off x="3644900" y="4384675"/>
            <a:ext cx="350838" cy="1127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2314" name="AutoShape 26"/>
          <p:cNvCxnSpPr>
            <a:cxnSpLocks noChangeShapeType="1"/>
            <a:stCxn id="12310" idx="3"/>
            <a:endCxn id="12312" idx="1"/>
          </p:cNvCxnSpPr>
          <p:nvPr/>
        </p:nvCxnSpPr>
        <p:spPr bwMode="black">
          <a:xfrm flipV="1">
            <a:off x="3155950" y="4340225"/>
            <a:ext cx="488950" cy="58738"/>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2315" name="AutoShape 27"/>
          <p:cNvCxnSpPr>
            <a:cxnSpLocks noChangeShapeType="1"/>
            <a:stCxn id="12310" idx="3"/>
            <a:endCxn id="12313" idx="1"/>
          </p:cNvCxnSpPr>
          <p:nvPr/>
        </p:nvCxnSpPr>
        <p:spPr bwMode="black">
          <a:xfrm>
            <a:off x="3155950" y="4398963"/>
            <a:ext cx="488950" cy="42862"/>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2316" name="Text Box 28"/>
          <p:cNvSpPr txBox="1">
            <a:spLocks noChangeArrowheads="1"/>
          </p:cNvSpPr>
          <p:nvPr/>
        </p:nvSpPr>
        <p:spPr bwMode="black">
          <a:xfrm>
            <a:off x="3246438" y="4121150"/>
            <a:ext cx="3016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sp>
        <p:nvSpPr>
          <p:cNvPr id="684061" name="Rectangle 29"/>
          <p:cNvSpPr>
            <a:spLocks noChangeArrowheads="1"/>
          </p:cNvSpPr>
          <p:nvPr/>
        </p:nvSpPr>
        <p:spPr bwMode="black">
          <a:xfrm>
            <a:off x="1843088" y="4808538"/>
            <a:ext cx="2230437" cy="665162"/>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2318" name="AutoShape 30"/>
          <p:cNvSpPr>
            <a:spLocks noChangeArrowheads="1"/>
          </p:cNvSpPr>
          <p:nvPr/>
        </p:nvSpPr>
        <p:spPr bwMode="auto">
          <a:xfrm>
            <a:off x="1943100" y="4957763"/>
            <a:ext cx="371475" cy="366712"/>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3</a:t>
            </a:r>
          </a:p>
        </p:txBody>
      </p:sp>
      <p:sp>
        <p:nvSpPr>
          <p:cNvPr id="12319" name="AutoShape 31"/>
          <p:cNvSpPr>
            <a:spLocks noChangeArrowheads="1"/>
          </p:cNvSpPr>
          <p:nvPr/>
        </p:nvSpPr>
        <p:spPr bwMode="auto">
          <a:xfrm>
            <a:off x="2559050" y="4881563"/>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2320" name="AutoShape 32"/>
          <p:cNvCxnSpPr>
            <a:cxnSpLocks noChangeShapeType="1"/>
            <a:stCxn id="12318" idx="3"/>
            <a:endCxn id="12319" idx="1"/>
          </p:cNvCxnSpPr>
          <p:nvPr/>
        </p:nvCxnSpPr>
        <p:spPr bwMode="black">
          <a:xfrm flipV="1">
            <a:off x="2327275" y="5140325"/>
            <a:ext cx="219075" cy="15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21" name="Rectangle 33"/>
          <p:cNvSpPr>
            <a:spLocks noChangeArrowheads="1"/>
          </p:cNvSpPr>
          <p:nvPr/>
        </p:nvSpPr>
        <p:spPr bwMode="black">
          <a:xfrm>
            <a:off x="3644900" y="5024438"/>
            <a:ext cx="350838" cy="112712"/>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22" name="Rectangle 34"/>
          <p:cNvSpPr>
            <a:spLocks noChangeArrowheads="1"/>
          </p:cNvSpPr>
          <p:nvPr/>
        </p:nvSpPr>
        <p:spPr bwMode="black">
          <a:xfrm>
            <a:off x="3644900" y="5126038"/>
            <a:ext cx="350838" cy="1127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2323" name="AutoShape 35"/>
          <p:cNvCxnSpPr>
            <a:cxnSpLocks noChangeShapeType="1"/>
            <a:stCxn id="12319" idx="3"/>
            <a:endCxn id="12321" idx="1"/>
          </p:cNvCxnSpPr>
          <p:nvPr/>
        </p:nvCxnSpPr>
        <p:spPr bwMode="black">
          <a:xfrm flipV="1">
            <a:off x="3155950" y="5081588"/>
            <a:ext cx="488950" cy="58737"/>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2324" name="AutoShape 36"/>
          <p:cNvCxnSpPr>
            <a:cxnSpLocks noChangeShapeType="1"/>
            <a:stCxn id="12319" idx="3"/>
            <a:endCxn id="12322" idx="1"/>
          </p:cNvCxnSpPr>
          <p:nvPr/>
        </p:nvCxnSpPr>
        <p:spPr bwMode="black">
          <a:xfrm>
            <a:off x="3155950" y="5140325"/>
            <a:ext cx="488950" cy="42863"/>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2325" name="Text Box 37"/>
          <p:cNvSpPr txBox="1">
            <a:spLocks noChangeArrowheads="1"/>
          </p:cNvSpPr>
          <p:nvPr/>
        </p:nvSpPr>
        <p:spPr bwMode="black">
          <a:xfrm>
            <a:off x="3246438" y="4862513"/>
            <a:ext cx="3016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sp>
        <p:nvSpPr>
          <p:cNvPr id="684070" name="Rectangle 38"/>
          <p:cNvSpPr>
            <a:spLocks noChangeArrowheads="1"/>
          </p:cNvSpPr>
          <p:nvPr/>
        </p:nvSpPr>
        <p:spPr bwMode="black">
          <a:xfrm>
            <a:off x="1852613" y="5549900"/>
            <a:ext cx="2230437" cy="665163"/>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2327" name="AutoShape 39"/>
          <p:cNvSpPr>
            <a:spLocks noChangeArrowheads="1"/>
          </p:cNvSpPr>
          <p:nvPr/>
        </p:nvSpPr>
        <p:spPr bwMode="auto">
          <a:xfrm>
            <a:off x="1952625" y="5699125"/>
            <a:ext cx="371475" cy="366713"/>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4</a:t>
            </a:r>
          </a:p>
        </p:txBody>
      </p:sp>
      <p:sp>
        <p:nvSpPr>
          <p:cNvPr id="12328" name="AutoShape 40"/>
          <p:cNvSpPr>
            <a:spLocks noChangeArrowheads="1"/>
          </p:cNvSpPr>
          <p:nvPr/>
        </p:nvSpPr>
        <p:spPr bwMode="auto">
          <a:xfrm>
            <a:off x="2568575" y="5622925"/>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2329" name="AutoShape 41"/>
          <p:cNvCxnSpPr>
            <a:cxnSpLocks noChangeShapeType="1"/>
            <a:stCxn id="12327" idx="3"/>
            <a:endCxn id="12328" idx="1"/>
          </p:cNvCxnSpPr>
          <p:nvPr/>
        </p:nvCxnSpPr>
        <p:spPr bwMode="black">
          <a:xfrm flipV="1">
            <a:off x="2336800" y="5881688"/>
            <a:ext cx="219075"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30" name="Rectangle 42"/>
          <p:cNvSpPr>
            <a:spLocks noChangeArrowheads="1"/>
          </p:cNvSpPr>
          <p:nvPr/>
        </p:nvSpPr>
        <p:spPr bwMode="black">
          <a:xfrm>
            <a:off x="3654425" y="5765800"/>
            <a:ext cx="350838" cy="112713"/>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31" name="Rectangle 43"/>
          <p:cNvSpPr>
            <a:spLocks noChangeArrowheads="1"/>
          </p:cNvSpPr>
          <p:nvPr/>
        </p:nvSpPr>
        <p:spPr bwMode="black">
          <a:xfrm>
            <a:off x="3654425" y="5867400"/>
            <a:ext cx="350838" cy="1127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2332" name="AutoShape 44"/>
          <p:cNvCxnSpPr>
            <a:cxnSpLocks noChangeShapeType="1"/>
            <a:stCxn id="12328" idx="3"/>
            <a:endCxn id="12330" idx="1"/>
          </p:cNvCxnSpPr>
          <p:nvPr/>
        </p:nvCxnSpPr>
        <p:spPr bwMode="black">
          <a:xfrm flipV="1">
            <a:off x="3165475" y="5822950"/>
            <a:ext cx="488950" cy="58738"/>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2333" name="AutoShape 45"/>
          <p:cNvCxnSpPr>
            <a:cxnSpLocks noChangeShapeType="1"/>
            <a:stCxn id="12328" idx="3"/>
            <a:endCxn id="12331" idx="1"/>
          </p:cNvCxnSpPr>
          <p:nvPr/>
        </p:nvCxnSpPr>
        <p:spPr bwMode="black">
          <a:xfrm>
            <a:off x="3165475" y="5881688"/>
            <a:ext cx="488950" cy="42862"/>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2334" name="Text Box 46"/>
          <p:cNvSpPr txBox="1">
            <a:spLocks noChangeArrowheads="1"/>
          </p:cNvSpPr>
          <p:nvPr/>
        </p:nvSpPr>
        <p:spPr bwMode="black">
          <a:xfrm>
            <a:off x="3255963" y="5603875"/>
            <a:ext cx="3016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cxnSp>
        <p:nvCxnSpPr>
          <p:cNvPr id="12335" name="AutoShape 47"/>
          <p:cNvCxnSpPr>
            <a:cxnSpLocks noChangeShapeType="1"/>
            <a:stCxn id="12295" idx="3"/>
            <a:endCxn id="12300" idx="1"/>
          </p:cNvCxnSpPr>
          <p:nvPr/>
        </p:nvCxnSpPr>
        <p:spPr bwMode="black">
          <a:xfrm flipV="1">
            <a:off x="1468438" y="3660775"/>
            <a:ext cx="461962" cy="198438"/>
          </a:xfrm>
          <a:prstGeom prst="curvedConnector3">
            <a:avLst>
              <a:gd name="adj1" fmla="val 4982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36" name="AutoShape 48"/>
          <p:cNvCxnSpPr>
            <a:cxnSpLocks noChangeShapeType="1"/>
            <a:stCxn id="12296" idx="3"/>
            <a:endCxn id="12309" idx="1"/>
          </p:cNvCxnSpPr>
          <p:nvPr/>
        </p:nvCxnSpPr>
        <p:spPr bwMode="black">
          <a:xfrm flipV="1">
            <a:off x="1468438" y="4400550"/>
            <a:ext cx="461962" cy="42863"/>
          </a:xfrm>
          <a:prstGeom prst="curvedConnector3">
            <a:avLst>
              <a:gd name="adj1" fmla="val 4982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37" name="AutoShape 49"/>
          <p:cNvCxnSpPr>
            <a:cxnSpLocks noChangeShapeType="1"/>
            <a:stCxn id="12297" idx="3"/>
            <a:endCxn id="12318" idx="1"/>
          </p:cNvCxnSpPr>
          <p:nvPr/>
        </p:nvCxnSpPr>
        <p:spPr bwMode="black">
          <a:xfrm>
            <a:off x="1468438" y="5027613"/>
            <a:ext cx="461962" cy="114300"/>
          </a:xfrm>
          <a:prstGeom prst="curvedConnector3">
            <a:avLst>
              <a:gd name="adj1" fmla="val 4982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38" name="AutoShape 50"/>
          <p:cNvCxnSpPr>
            <a:cxnSpLocks noChangeShapeType="1"/>
            <a:stCxn id="12298" idx="3"/>
            <a:endCxn id="12327" idx="1"/>
          </p:cNvCxnSpPr>
          <p:nvPr/>
        </p:nvCxnSpPr>
        <p:spPr bwMode="black">
          <a:xfrm>
            <a:off x="1468438" y="5611813"/>
            <a:ext cx="471487" cy="271462"/>
          </a:xfrm>
          <a:prstGeom prst="curvedConnector3">
            <a:avLst>
              <a:gd name="adj1" fmla="val 49833"/>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84083" name="Rectangle 51"/>
          <p:cNvSpPr>
            <a:spLocks noChangeArrowheads="1"/>
          </p:cNvSpPr>
          <p:nvPr/>
        </p:nvSpPr>
        <p:spPr bwMode="black">
          <a:xfrm>
            <a:off x="5167313" y="3654425"/>
            <a:ext cx="1454150" cy="879475"/>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2340" name="AutoShape 52"/>
          <p:cNvSpPr>
            <a:spLocks noChangeArrowheads="1"/>
          </p:cNvSpPr>
          <p:nvPr/>
        </p:nvSpPr>
        <p:spPr bwMode="auto">
          <a:xfrm>
            <a:off x="5800725" y="3916363"/>
            <a:ext cx="658813" cy="517525"/>
          </a:xfrm>
          <a:prstGeom prst="roundRect">
            <a:avLst>
              <a:gd name="adj" fmla="val 16667"/>
            </a:avLst>
          </a:prstGeom>
          <a:solidFill>
            <a:srgbClr val="3366FF"/>
          </a:solidFill>
          <a:ln w="25400" algn="ctr">
            <a:solidFill>
              <a:schemeClr val="tx1"/>
            </a:solidFill>
            <a:round/>
            <a:headEnd/>
            <a:tailEnd/>
          </a:ln>
        </p:spPr>
        <p:txBody>
          <a:bodyPr lIns="0" rIns="0"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reduce</a:t>
            </a:r>
          </a:p>
        </p:txBody>
      </p:sp>
      <p:grpSp>
        <p:nvGrpSpPr>
          <p:cNvPr id="12341" name="Group 53"/>
          <p:cNvGrpSpPr>
            <a:grpSpLocks/>
          </p:cNvGrpSpPr>
          <p:nvPr/>
        </p:nvGrpSpPr>
        <p:grpSpPr bwMode="auto">
          <a:xfrm>
            <a:off x="5287963" y="3900488"/>
            <a:ext cx="325437" cy="506412"/>
            <a:chOff x="3491" y="3119"/>
            <a:chExt cx="205" cy="319"/>
          </a:xfrm>
        </p:grpSpPr>
        <p:sp>
          <p:nvSpPr>
            <p:cNvPr id="12377" name="Rectangle 54"/>
            <p:cNvSpPr>
              <a:spLocks noChangeArrowheads="1"/>
            </p:cNvSpPr>
            <p:nvPr/>
          </p:nvSpPr>
          <p:spPr bwMode="black">
            <a:xfrm>
              <a:off x="3491" y="311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78" name="Rectangle 55"/>
            <p:cNvSpPr>
              <a:spLocks noChangeArrowheads="1"/>
            </p:cNvSpPr>
            <p:nvPr/>
          </p:nvSpPr>
          <p:spPr bwMode="black">
            <a:xfrm>
              <a:off x="3491" y="319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79" name="Rectangle 56"/>
            <p:cNvSpPr>
              <a:spLocks noChangeArrowheads="1"/>
            </p:cNvSpPr>
            <p:nvPr/>
          </p:nvSpPr>
          <p:spPr bwMode="black">
            <a:xfrm>
              <a:off x="3491" y="327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80" name="Rectangle 57"/>
            <p:cNvSpPr>
              <a:spLocks noChangeArrowheads="1"/>
            </p:cNvSpPr>
            <p:nvPr/>
          </p:nvSpPr>
          <p:spPr bwMode="black">
            <a:xfrm>
              <a:off x="3491" y="335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grpSp>
      <p:sp>
        <p:nvSpPr>
          <p:cNvPr id="12342" name="Line 58"/>
          <p:cNvSpPr>
            <a:spLocks noChangeShapeType="1"/>
          </p:cNvSpPr>
          <p:nvPr/>
        </p:nvSpPr>
        <p:spPr bwMode="black">
          <a:xfrm>
            <a:off x="5608638" y="4146550"/>
            <a:ext cx="185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684091" name="Rectangle 59"/>
          <p:cNvSpPr>
            <a:spLocks noChangeArrowheads="1"/>
          </p:cNvSpPr>
          <p:nvPr/>
        </p:nvSpPr>
        <p:spPr bwMode="black">
          <a:xfrm>
            <a:off x="5168900" y="4889500"/>
            <a:ext cx="1454150" cy="854075"/>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2344" name="AutoShape 60"/>
          <p:cNvSpPr>
            <a:spLocks noChangeArrowheads="1"/>
          </p:cNvSpPr>
          <p:nvPr/>
        </p:nvSpPr>
        <p:spPr bwMode="auto">
          <a:xfrm>
            <a:off x="5802313" y="5151438"/>
            <a:ext cx="658812" cy="517525"/>
          </a:xfrm>
          <a:prstGeom prst="roundRect">
            <a:avLst>
              <a:gd name="adj" fmla="val 16667"/>
            </a:avLst>
          </a:prstGeom>
          <a:solidFill>
            <a:srgbClr val="3366FF"/>
          </a:solidFill>
          <a:ln w="25400" algn="ctr">
            <a:solidFill>
              <a:schemeClr val="tx1"/>
            </a:solidFill>
            <a:round/>
            <a:headEnd/>
            <a:tailEnd/>
          </a:ln>
        </p:spPr>
        <p:txBody>
          <a:bodyPr lIns="0" rIns="0"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reduce</a:t>
            </a:r>
          </a:p>
        </p:txBody>
      </p:sp>
      <p:sp>
        <p:nvSpPr>
          <p:cNvPr id="12345" name="Rectangle 61"/>
          <p:cNvSpPr>
            <a:spLocks noChangeArrowheads="1"/>
          </p:cNvSpPr>
          <p:nvPr/>
        </p:nvSpPr>
        <p:spPr bwMode="black">
          <a:xfrm>
            <a:off x="5289550" y="5135563"/>
            <a:ext cx="325438" cy="1254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46" name="Rectangle 62"/>
          <p:cNvSpPr>
            <a:spLocks noChangeArrowheads="1"/>
          </p:cNvSpPr>
          <p:nvPr/>
        </p:nvSpPr>
        <p:spPr bwMode="black">
          <a:xfrm>
            <a:off x="5289550" y="5259388"/>
            <a:ext cx="325438" cy="1254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47" name="Rectangle 63"/>
          <p:cNvSpPr>
            <a:spLocks noChangeArrowheads="1"/>
          </p:cNvSpPr>
          <p:nvPr/>
        </p:nvSpPr>
        <p:spPr bwMode="black">
          <a:xfrm>
            <a:off x="5289550" y="5381625"/>
            <a:ext cx="325438" cy="1254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48" name="Rectangle 64"/>
          <p:cNvSpPr>
            <a:spLocks noChangeArrowheads="1"/>
          </p:cNvSpPr>
          <p:nvPr/>
        </p:nvSpPr>
        <p:spPr bwMode="black">
          <a:xfrm>
            <a:off x="5289550" y="5503863"/>
            <a:ext cx="325438" cy="1254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2349" name="Line 65"/>
          <p:cNvSpPr>
            <a:spLocks noChangeShapeType="1"/>
          </p:cNvSpPr>
          <p:nvPr/>
        </p:nvSpPr>
        <p:spPr bwMode="black">
          <a:xfrm>
            <a:off x="5610225" y="5381625"/>
            <a:ext cx="1857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cxnSp>
        <p:nvCxnSpPr>
          <p:cNvPr id="12350" name="AutoShape 66"/>
          <p:cNvCxnSpPr>
            <a:cxnSpLocks noChangeShapeType="1"/>
            <a:stCxn id="12303" idx="3"/>
            <a:endCxn id="12379" idx="1"/>
          </p:cNvCxnSpPr>
          <p:nvPr/>
        </p:nvCxnSpPr>
        <p:spPr bwMode="black">
          <a:xfrm>
            <a:off x="3995738" y="3600450"/>
            <a:ext cx="1292225" cy="6175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51" name="AutoShape 67"/>
          <p:cNvCxnSpPr>
            <a:cxnSpLocks noChangeShapeType="1"/>
            <a:stCxn id="12304" idx="3"/>
            <a:endCxn id="12348" idx="1"/>
          </p:cNvCxnSpPr>
          <p:nvPr/>
        </p:nvCxnSpPr>
        <p:spPr bwMode="black">
          <a:xfrm>
            <a:off x="3995738" y="3702050"/>
            <a:ext cx="1293812" cy="18653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52" name="AutoShape 68"/>
          <p:cNvCxnSpPr>
            <a:cxnSpLocks noChangeShapeType="1"/>
            <a:stCxn id="12312" idx="3"/>
            <a:endCxn id="12377" idx="1"/>
          </p:cNvCxnSpPr>
          <p:nvPr/>
        </p:nvCxnSpPr>
        <p:spPr bwMode="black">
          <a:xfrm flipV="1">
            <a:off x="3995738" y="3963988"/>
            <a:ext cx="1292225" cy="3762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53" name="AutoShape 69"/>
          <p:cNvCxnSpPr>
            <a:cxnSpLocks noChangeShapeType="1"/>
            <a:stCxn id="12313" idx="3"/>
            <a:endCxn id="12346" idx="1"/>
          </p:cNvCxnSpPr>
          <p:nvPr/>
        </p:nvCxnSpPr>
        <p:spPr bwMode="black">
          <a:xfrm>
            <a:off x="3995738" y="4441825"/>
            <a:ext cx="1293812" cy="8810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54" name="AutoShape 70"/>
          <p:cNvCxnSpPr>
            <a:cxnSpLocks noChangeShapeType="1"/>
            <a:stCxn id="12321" idx="3"/>
            <a:endCxn id="12378" idx="1"/>
          </p:cNvCxnSpPr>
          <p:nvPr/>
        </p:nvCxnSpPr>
        <p:spPr bwMode="black">
          <a:xfrm flipV="1">
            <a:off x="3995738" y="4090988"/>
            <a:ext cx="1292225" cy="990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55" name="AutoShape 71"/>
          <p:cNvCxnSpPr>
            <a:cxnSpLocks noChangeShapeType="1"/>
            <a:stCxn id="12322" idx="3"/>
            <a:endCxn id="12345" idx="1"/>
          </p:cNvCxnSpPr>
          <p:nvPr/>
        </p:nvCxnSpPr>
        <p:spPr bwMode="black">
          <a:xfrm>
            <a:off x="3995738" y="5183188"/>
            <a:ext cx="1293812" cy="158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56" name="AutoShape 72"/>
          <p:cNvCxnSpPr>
            <a:cxnSpLocks noChangeShapeType="1"/>
            <a:stCxn id="12330" idx="3"/>
            <a:endCxn id="12380" idx="1"/>
          </p:cNvCxnSpPr>
          <p:nvPr/>
        </p:nvCxnSpPr>
        <p:spPr bwMode="black">
          <a:xfrm flipV="1">
            <a:off x="4005263" y="4344988"/>
            <a:ext cx="1282700" cy="14779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57" name="AutoShape 73"/>
          <p:cNvCxnSpPr>
            <a:cxnSpLocks noChangeShapeType="1"/>
            <a:stCxn id="12331" idx="3"/>
            <a:endCxn id="12347" idx="1"/>
          </p:cNvCxnSpPr>
          <p:nvPr/>
        </p:nvCxnSpPr>
        <p:spPr bwMode="black">
          <a:xfrm flipV="1">
            <a:off x="4005263" y="5445125"/>
            <a:ext cx="1284287" cy="4794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58" name="Text Box 74"/>
          <p:cNvSpPr txBox="1">
            <a:spLocks noChangeArrowheads="1"/>
          </p:cNvSpPr>
          <p:nvPr/>
        </p:nvSpPr>
        <p:spPr bwMode="black">
          <a:xfrm>
            <a:off x="4489450" y="3636963"/>
            <a:ext cx="3571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copy</a:t>
            </a:r>
          </a:p>
        </p:txBody>
      </p:sp>
      <p:sp>
        <p:nvSpPr>
          <p:cNvPr id="12359" name="Text Box 75"/>
          <p:cNvSpPr txBox="1">
            <a:spLocks noChangeArrowheads="1"/>
          </p:cNvSpPr>
          <p:nvPr/>
        </p:nvSpPr>
        <p:spPr bwMode="black">
          <a:xfrm>
            <a:off x="5230813" y="3662363"/>
            <a:ext cx="4889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merge</a:t>
            </a:r>
          </a:p>
        </p:txBody>
      </p:sp>
      <p:sp>
        <p:nvSpPr>
          <p:cNvPr id="12360" name="Text Box 76"/>
          <p:cNvSpPr txBox="1">
            <a:spLocks noChangeArrowheads="1"/>
          </p:cNvSpPr>
          <p:nvPr/>
        </p:nvSpPr>
        <p:spPr bwMode="black">
          <a:xfrm>
            <a:off x="5243513" y="4894263"/>
            <a:ext cx="4889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merge</a:t>
            </a:r>
          </a:p>
        </p:txBody>
      </p:sp>
      <p:sp>
        <p:nvSpPr>
          <p:cNvPr id="12361" name="Rectangle 77"/>
          <p:cNvSpPr>
            <a:spLocks noChangeArrowheads="1"/>
          </p:cNvSpPr>
          <p:nvPr/>
        </p:nvSpPr>
        <p:spPr bwMode="auto">
          <a:xfrm>
            <a:off x="7064375" y="3695700"/>
            <a:ext cx="495300" cy="866775"/>
          </a:xfrm>
          <a:prstGeom prst="rect">
            <a:avLst/>
          </a:prstGeom>
          <a:solidFill>
            <a:srgbClr val="EAEAEA"/>
          </a:solidFill>
          <a:ln w="12700" algn="ctr">
            <a:solidFill>
              <a:schemeClr val="tx1"/>
            </a:solidFill>
            <a:miter lim="800000"/>
            <a:headEnd/>
            <a:tailEnd/>
          </a:ln>
        </p:spPr>
        <p:txBody>
          <a:bodyPr lIns="0" tIns="0" rIns="0" b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800">
                <a:latin typeface="Tahoma" pitchFamily="34" charset="0"/>
              </a:rPr>
              <a:t>10110100101001001110011111100101001110100101001011001001</a:t>
            </a:r>
          </a:p>
        </p:txBody>
      </p:sp>
      <p:sp>
        <p:nvSpPr>
          <p:cNvPr id="12362" name="AutoShape 78"/>
          <p:cNvSpPr>
            <a:spLocks noChangeArrowheads="1"/>
          </p:cNvSpPr>
          <p:nvPr/>
        </p:nvSpPr>
        <p:spPr bwMode="auto">
          <a:xfrm>
            <a:off x="7040563" y="3659188"/>
            <a:ext cx="544512" cy="442912"/>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2363" name="AutoShape 79"/>
          <p:cNvSpPr>
            <a:spLocks noChangeArrowheads="1"/>
          </p:cNvSpPr>
          <p:nvPr/>
        </p:nvSpPr>
        <p:spPr bwMode="auto">
          <a:xfrm>
            <a:off x="7042150" y="4098925"/>
            <a:ext cx="544513" cy="492125"/>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2364" name="Rectangle 80"/>
          <p:cNvSpPr>
            <a:spLocks noChangeArrowheads="1"/>
          </p:cNvSpPr>
          <p:nvPr/>
        </p:nvSpPr>
        <p:spPr bwMode="auto">
          <a:xfrm>
            <a:off x="7065963" y="4914900"/>
            <a:ext cx="495300" cy="866775"/>
          </a:xfrm>
          <a:prstGeom prst="rect">
            <a:avLst/>
          </a:prstGeom>
          <a:solidFill>
            <a:srgbClr val="EAEAEA"/>
          </a:solidFill>
          <a:ln w="12700" algn="ctr">
            <a:solidFill>
              <a:schemeClr val="tx1"/>
            </a:solidFill>
            <a:miter lim="800000"/>
            <a:headEnd/>
            <a:tailEnd/>
          </a:ln>
        </p:spPr>
        <p:txBody>
          <a:bodyPr lIns="0" tIns="0" rIns="0" b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800">
                <a:latin typeface="Tahoma" pitchFamily="34" charset="0"/>
              </a:rPr>
              <a:t>10110100101001001110011111100101001110100101001011001001</a:t>
            </a:r>
          </a:p>
        </p:txBody>
      </p:sp>
      <p:sp>
        <p:nvSpPr>
          <p:cNvPr id="12365" name="AutoShape 81"/>
          <p:cNvSpPr>
            <a:spLocks noChangeArrowheads="1"/>
          </p:cNvSpPr>
          <p:nvPr/>
        </p:nvSpPr>
        <p:spPr bwMode="auto">
          <a:xfrm>
            <a:off x="7042150" y="4878388"/>
            <a:ext cx="544513" cy="442912"/>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2366" name="AutoShape 82"/>
          <p:cNvSpPr>
            <a:spLocks noChangeArrowheads="1"/>
          </p:cNvSpPr>
          <p:nvPr/>
        </p:nvSpPr>
        <p:spPr bwMode="auto">
          <a:xfrm>
            <a:off x="7043738" y="5318125"/>
            <a:ext cx="544512" cy="492125"/>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2367" name="Text Box 83"/>
          <p:cNvSpPr txBox="1">
            <a:spLocks noChangeArrowheads="1"/>
          </p:cNvSpPr>
          <p:nvPr/>
        </p:nvSpPr>
        <p:spPr bwMode="auto">
          <a:xfrm>
            <a:off x="6632575" y="3408363"/>
            <a:ext cx="13795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Logical Output File</a:t>
            </a:r>
          </a:p>
        </p:txBody>
      </p:sp>
      <p:sp>
        <p:nvSpPr>
          <p:cNvPr id="12368" name="Text Box 84"/>
          <p:cNvSpPr txBox="1">
            <a:spLocks noChangeArrowheads="1"/>
          </p:cNvSpPr>
          <p:nvPr/>
        </p:nvSpPr>
        <p:spPr bwMode="auto">
          <a:xfrm>
            <a:off x="6621463" y="4637088"/>
            <a:ext cx="13795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Logical Output File</a:t>
            </a:r>
          </a:p>
        </p:txBody>
      </p:sp>
      <p:sp>
        <p:nvSpPr>
          <p:cNvPr id="12369" name="Line 85"/>
          <p:cNvSpPr>
            <a:spLocks noChangeShapeType="1"/>
          </p:cNvSpPr>
          <p:nvPr/>
        </p:nvSpPr>
        <p:spPr bwMode="black">
          <a:xfrm>
            <a:off x="6448425" y="4165600"/>
            <a:ext cx="581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2370" name="Line 86"/>
          <p:cNvSpPr>
            <a:spLocks noChangeShapeType="1"/>
          </p:cNvSpPr>
          <p:nvPr/>
        </p:nvSpPr>
        <p:spPr bwMode="black">
          <a:xfrm>
            <a:off x="6438900" y="5403850"/>
            <a:ext cx="571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2371" name="Text Box 87"/>
          <p:cNvSpPr txBox="1">
            <a:spLocks noChangeArrowheads="1"/>
          </p:cNvSpPr>
          <p:nvPr/>
        </p:nvSpPr>
        <p:spPr bwMode="auto">
          <a:xfrm>
            <a:off x="7869238" y="4075113"/>
            <a:ext cx="6365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To DFS</a:t>
            </a:r>
          </a:p>
        </p:txBody>
      </p:sp>
      <p:sp>
        <p:nvSpPr>
          <p:cNvPr id="12372" name="Line 88"/>
          <p:cNvSpPr>
            <a:spLocks noChangeShapeType="1"/>
          </p:cNvSpPr>
          <p:nvPr/>
        </p:nvSpPr>
        <p:spPr bwMode="black">
          <a:xfrm>
            <a:off x="7591425" y="4156075"/>
            <a:ext cx="352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2373" name="Text Box 89"/>
          <p:cNvSpPr txBox="1">
            <a:spLocks noChangeArrowheads="1"/>
          </p:cNvSpPr>
          <p:nvPr/>
        </p:nvSpPr>
        <p:spPr bwMode="auto">
          <a:xfrm>
            <a:off x="7869238" y="5294313"/>
            <a:ext cx="6365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To DFS</a:t>
            </a:r>
          </a:p>
        </p:txBody>
      </p:sp>
      <p:sp>
        <p:nvSpPr>
          <p:cNvPr id="12374" name="Line 90"/>
          <p:cNvSpPr>
            <a:spLocks noChangeShapeType="1"/>
          </p:cNvSpPr>
          <p:nvPr/>
        </p:nvSpPr>
        <p:spPr bwMode="black">
          <a:xfrm>
            <a:off x="7600950" y="5365750"/>
            <a:ext cx="352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2375" name="Text Box 91"/>
          <p:cNvSpPr txBox="1">
            <a:spLocks noChangeArrowheads="1"/>
          </p:cNvSpPr>
          <p:nvPr/>
        </p:nvSpPr>
        <p:spPr bwMode="black">
          <a:xfrm>
            <a:off x="857250" y="3103563"/>
            <a:ext cx="928688" cy="1825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45720" tIns="0" rIns="4572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Map Phase</a:t>
            </a:r>
          </a:p>
        </p:txBody>
      </p:sp>
      <p:sp>
        <p:nvSpPr>
          <p:cNvPr id="2" name="Slide Number Placeholder 1"/>
          <p:cNvSpPr>
            <a:spLocks noGrp="1"/>
          </p:cNvSpPr>
          <p:nvPr>
            <p:ph type="sldNum" sz="quarter" idx="12"/>
          </p:nvPr>
        </p:nvSpPr>
        <p:spPr/>
        <p:txBody>
          <a:bodyPr/>
          <a:lstStyle/>
          <a:p>
            <a:fld id="{71BD4A25-22B2-48E3-9FC3-0D375F0F72AF}" type="slidenum">
              <a:rPr lang="en-US" smtClean="0"/>
              <a:t>33</a:t>
            </a:fld>
            <a:endParaRPr lang="en-US"/>
          </a:p>
        </p:txBody>
      </p:sp>
    </p:spTree>
    <p:extLst>
      <p:ext uri="{BB962C8B-B14F-4D97-AF65-F5344CB8AC3E}">
        <p14:creationId xmlns:p14="http://schemas.microsoft.com/office/powerpoint/2010/main" val="2605554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ChangeArrowheads="1"/>
          </p:cNvSpPr>
          <p:nvPr/>
        </p:nvSpPr>
        <p:spPr bwMode="black">
          <a:xfrm>
            <a:off x="3162300" y="3162300"/>
            <a:ext cx="2552700" cy="3225800"/>
          </a:xfrm>
          <a:prstGeom prst="roundRect">
            <a:avLst>
              <a:gd name="adj" fmla="val 8801"/>
            </a:avLst>
          </a:prstGeom>
          <a:noFill/>
          <a:ln w="38100" algn="ctr">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315" name="Rectangle 3"/>
          <p:cNvSpPr>
            <a:spLocks noGrp="1" noChangeArrowheads="1"/>
          </p:cNvSpPr>
          <p:nvPr>
            <p:ph type="title"/>
          </p:nvPr>
        </p:nvSpPr>
        <p:spPr/>
        <p:txBody>
          <a:bodyPr/>
          <a:lstStyle/>
          <a:p>
            <a:r>
              <a:rPr lang="en-US" altLang="en-US"/>
              <a:t>MapReduce – The Shuffle</a:t>
            </a:r>
          </a:p>
        </p:txBody>
      </p:sp>
      <p:sp>
        <p:nvSpPr>
          <p:cNvPr id="13316" name="Rectangle 4"/>
          <p:cNvSpPr>
            <a:spLocks noGrp="1" noChangeArrowheads="1"/>
          </p:cNvSpPr>
          <p:nvPr>
            <p:ph type="body" idx="1"/>
          </p:nvPr>
        </p:nvSpPr>
        <p:spPr>
          <a:xfrm>
            <a:off x="209550" y="1187450"/>
            <a:ext cx="8824913" cy="1766888"/>
          </a:xfrm>
        </p:spPr>
        <p:txBody>
          <a:bodyPr>
            <a:normAutofit fontScale="77500" lnSpcReduction="20000"/>
          </a:bodyPr>
          <a:lstStyle/>
          <a:p>
            <a:r>
              <a:rPr lang="en-US" altLang="en-US"/>
              <a:t>The output of each mapper is locally grouped together by </a:t>
            </a:r>
            <a:r>
              <a:rPr lang="en-US" altLang="en-US">
                <a:latin typeface="Courier New" pitchFamily="49" charset="0"/>
              </a:rPr>
              <a:t>key</a:t>
            </a:r>
          </a:p>
          <a:p>
            <a:r>
              <a:rPr lang="en-US" altLang="en-US"/>
              <a:t>One node is chosen to process data for each unique </a:t>
            </a:r>
            <a:r>
              <a:rPr lang="en-US" altLang="en-US">
                <a:latin typeface="Courier New" pitchFamily="49" charset="0"/>
              </a:rPr>
              <a:t>key</a:t>
            </a:r>
          </a:p>
          <a:p>
            <a:r>
              <a:rPr lang="en-US" altLang="en-US"/>
              <a:t>All of this movement (shuffle) of data is transparently orchestrated by MapReduce</a:t>
            </a:r>
          </a:p>
          <a:p>
            <a:endParaRPr lang="en-US" altLang="en-US"/>
          </a:p>
        </p:txBody>
      </p:sp>
      <p:sp>
        <p:nvSpPr>
          <p:cNvPr id="13317" name="Text Box 5"/>
          <p:cNvSpPr txBox="1">
            <a:spLocks noChangeArrowheads="1"/>
          </p:cNvSpPr>
          <p:nvPr/>
        </p:nvSpPr>
        <p:spPr bwMode="black">
          <a:xfrm>
            <a:off x="3422650" y="3052763"/>
            <a:ext cx="636588" cy="1825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45720" tIns="0" rIns="4572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Shuffle</a:t>
            </a:r>
          </a:p>
        </p:txBody>
      </p:sp>
      <p:sp>
        <p:nvSpPr>
          <p:cNvPr id="13318" name="Rectangle 6"/>
          <p:cNvSpPr>
            <a:spLocks noChangeArrowheads="1"/>
          </p:cNvSpPr>
          <p:nvPr/>
        </p:nvSpPr>
        <p:spPr bwMode="auto">
          <a:xfrm>
            <a:off x="898525" y="3619500"/>
            <a:ext cx="495300" cy="2219325"/>
          </a:xfrm>
          <a:prstGeom prst="rect">
            <a:avLst/>
          </a:prstGeom>
          <a:solidFill>
            <a:srgbClr val="EAEAEA"/>
          </a:solidFill>
          <a:ln w="12700" algn="ctr">
            <a:solidFill>
              <a:schemeClr val="tx1"/>
            </a:solidFill>
            <a:miter lim="800000"/>
            <a:headEnd/>
            <a:tailEnd/>
          </a:ln>
        </p:spPr>
        <p:txBody>
          <a:bodyPr lIns="0" tIns="0" rIns="0" b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800">
                <a:latin typeface="Tahoma" pitchFamily="34" charset="0"/>
              </a:rPr>
              <a:t>101101001010010011100111111001010011101001010010110010010101001100010100101110101110101111011011010101101001010100101010101011100100110101110100</a:t>
            </a:r>
          </a:p>
        </p:txBody>
      </p:sp>
      <p:sp>
        <p:nvSpPr>
          <p:cNvPr id="13319" name="AutoShape 7"/>
          <p:cNvSpPr>
            <a:spLocks noChangeArrowheads="1"/>
          </p:cNvSpPr>
          <p:nvPr/>
        </p:nvSpPr>
        <p:spPr bwMode="auto">
          <a:xfrm>
            <a:off x="836613" y="35687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1</a:t>
            </a:r>
          </a:p>
        </p:txBody>
      </p:sp>
      <p:sp>
        <p:nvSpPr>
          <p:cNvPr id="13320" name="AutoShape 8"/>
          <p:cNvSpPr>
            <a:spLocks noChangeArrowheads="1"/>
          </p:cNvSpPr>
          <p:nvPr/>
        </p:nvSpPr>
        <p:spPr bwMode="auto">
          <a:xfrm>
            <a:off x="836613" y="41529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2</a:t>
            </a:r>
          </a:p>
        </p:txBody>
      </p:sp>
      <p:sp>
        <p:nvSpPr>
          <p:cNvPr id="13321" name="AutoShape 9"/>
          <p:cNvSpPr>
            <a:spLocks noChangeArrowheads="1"/>
          </p:cNvSpPr>
          <p:nvPr/>
        </p:nvSpPr>
        <p:spPr bwMode="auto">
          <a:xfrm>
            <a:off x="836613" y="47371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3</a:t>
            </a:r>
          </a:p>
        </p:txBody>
      </p:sp>
      <p:sp>
        <p:nvSpPr>
          <p:cNvPr id="13322" name="AutoShape 10"/>
          <p:cNvSpPr>
            <a:spLocks noChangeArrowheads="1"/>
          </p:cNvSpPr>
          <p:nvPr/>
        </p:nvSpPr>
        <p:spPr bwMode="auto">
          <a:xfrm>
            <a:off x="836613" y="53213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4</a:t>
            </a:r>
          </a:p>
        </p:txBody>
      </p:sp>
      <p:sp>
        <p:nvSpPr>
          <p:cNvPr id="686091" name="Rectangle 11"/>
          <p:cNvSpPr>
            <a:spLocks noChangeArrowheads="1"/>
          </p:cNvSpPr>
          <p:nvPr/>
        </p:nvSpPr>
        <p:spPr bwMode="black">
          <a:xfrm>
            <a:off x="1843088" y="3327400"/>
            <a:ext cx="2230437" cy="665163"/>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3324" name="AutoShape 12"/>
          <p:cNvSpPr>
            <a:spLocks noChangeArrowheads="1"/>
          </p:cNvSpPr>
          <p:nvPr/>
        </p:nvSpPr>
        <p:spPr bwMode="auto">
          <a:xfrm>
            <a:off x="1943100" y="3476625"/>
            <a:ext cx="371475" cy="366713"/>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1</a:t>
            </a:r>
          </a:p>
        </p:txBody>
      </p:sp>
      <p:sp>
        <p:nvSpPr>
          <p:cNvPr id="13325" name="AutoShape 13"/>
          <p:cNvSpPr>
            <a:spLocks noChangeArrowheads="1"/>
          </p:cNvSpPr>
          <p:nvPr/>
        </p:nvSpPr>
        <p:spPr bwMode="auto">
          <a:xfrm>
            <a:off x="2559050" y="3400425"/>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3326" name="AutoShape 14"/>
          <p:cNvCxnSpPr>
            <a:cxnSpLocks noChangeShapeType="1"/>
            <a:stCxn id="13324" idx="3"/>
            <a:endCxn id="13325" idx="1"/>
          </p:cNvCxnSpPr>
          <p:nvPr/>
        </p:nvCxnSpPr>
        <p:spPr bwMode="black">
          <a:xfrm flipV="1">
            <a:off x="2327275" y="3659188"/>
            <a:ext cx="219075"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327" name="Rectangle 15"/>
          <p:cNvSpPr>
            <a:spLocks noChangeArrowheads="1"/>
          </p:cNvSpPr>
          <p:nvPr/>
        </p:nvSpPr>
        <p:spPr bwMode="black">
          <a:xfrm>
            <a:off x="3644900" y="3543300"/>
            <a:ext cx="350838" cy="112713"/>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328" name="Rectangle 16"/>
          <p:cNvSpPr>
            <a:spLocks noChangeArrowheads="1"/>
          </p:cNvSpPr>
          <p:nvPr/>
        </p:nvSpPr>
        <p:spPr bwMode="black">
          <a:xfrm>
            <a:off x="3644900" y="3644900"/>
            <a:ext cx="350838" cy="1127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3329" name="AutoShape 17"/>
          <p:cNvCxnSpPr>
            <a:cxnSpLocks noChangeShapeType="1"/>
            <a:stCxn id="13325" idx="3"/>
            <a:endCxn id="13327" idx="1"/>
          </p:cNvCxnSpPr>
          <p:nvPr/>
        </p:nvCxnSpPr>
        <p:spPr bwMode="black">
          <a:xfrm flipV="1">
            <a:off x="3155950" y="3600450"/>
            <a:ext cx="488950" cy="58738"/>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3330" name="AutoShape 18"/>
          <p:cNvCxnSpPr>
            <a:cxnSpLocks noChangeShapeType="1"/>
            <a:stCxn id="13325" idx="3"/>
            <a:endCxn id="13328" idx="1"/>
          </p:cNvCxnSpPr>
          <p:nvPr/>
        </p:nvCxnSpPr>
        <p:spPr bwMode="black">
          <a:xfrm>
            <a:off x="3155950" y="3659188"/>
            <a:ext cx="488950" cy="42862"/>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3331" name="Text Box 19"/>
          <p:cNvSpPr txBox="1">
            <a:spLocks noChangeArrowheads="1"/>
          </p:cNvSpPr>
          <p:nvPr/>
        </p:nvSpPr>
        <p:spPr bwMode="black">
          <a:xfrm>
            <a:off x="3246438" y="3381375"/>
            <a:ext cx="3016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sp>
        <p:nvSpPr>
          <p:cNvPr id="686100" name="Rectangle 20"/>
          <p:cNvSpPr>
            <a:spLocks noChangeArrowheads="1"/>
          </p:cNvSpPr>
          <p:nvPr/>
        </p:nvSpPr>
        <p:spPr bwMode="black">
          <a:xfrm>
            <a:off x="1843088" y="4067175"/>
            <a:ext cx="2230437" cy="665163"/>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3333" name="AutoShape 21"/>
          <p:cNvSpPr>
            <a:spLocks noChangeArrowheads="1"/>
          </p:cNvSpPr>
          <p:nvPr/>
        </p:nvSpPr>
        <p:spPr bwMode="auto">
          <a:xfrm>
            <a:off x="1943100" y="4216400"/>
            <a:ext cx="371475" cy="366713"/>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2</a:t>
            </a:r>
          </a:p>
        </p:txBody>
      </p:sp>
      <p:sp>
        <p:nvSpPr>
          <p:cNvPr id="13334" name="AutoShape 22"/>
          <p:cNvSpPr>
            <a:spLocks noChangeArrowheads="1"/>
          </p:cNvSpPr>
          <p:nvPr/>
        </p:nvSpPr>
        <p:spPr bwMode="auto">
          <a:xfrm>
            <a:off x="2559050" y="4140200"/>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3335" name="AutoShape 23"/>
          <p:cNvCxnSpPr>
            <a:cxnSpLocks noChangeShapeType="1"/>
            <a:stCxn id="13333" idx="3"/>
            <a:endCxn id="13334" idx="1"/>
          </p:cNvCxnSpPr>
          <p:nvPr/>
        </p:nvCxnSpPr>
        <p:spPr bwMode="black">
          <a:xfrm flipV="1">
            <a:off x="2327275" y="4398963"/>
            <a:ext cx="219075"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336" name="Rectangle 24"/>
          <p:cNvSpPr>
            <a:spLocks noChangeArrowheads="1"/>
          </p:cNvSpPr>
          <p:nvPr/>
        </p:nvSpPr>
        <p:spPr bwMode="black">
          <a:xfrm>
            <a:off x="3644900" y="4283075"/>
            <a:ext cx="350838" cy="112713"/>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337" name="Rectangle 25"/>
          <p:cNvSpPr>
            <a:spLocks noChangeArrowheads="1"/>
          </p:cNvSpPr>
          <p:nvPr/>
        </p:nvSpPr>
        <p:spPr bwMode="black">
          <a:xfrm>
            <a:off x="3644900" y="4384675"/>
            <a:ext cx="350838" cy="1127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3338" name="AutoShape 26"/>
          <p:cNvCxnSpPr>
            <a:cxnSpLocks noChangeShapeType="1"/>
            <a:stCxn id="13334" idx="3"/>
            <a:endCxn id="13336" idx="1"/>
          </p:cNvCxnSpPr>
          <p:nvPr/>
        </p:nvCxnSpPr>
        <p:spPr bwMode="black">
          <a:xfrm flipV="1">
            <a:off x="3155950" y="4340225"/>
            <a:ext cx="488950" cy="58738"/>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3339" name="AutoShape 27"/>
          <p:cNvCxnSpPr>
            <a:cxnSpLocks noChangeShapeType="1"/>
            <a:stCxn id="13334" idx="3"/>
            <a:endCxn id="13337" idx="1"/>
          </p:cNvCxnSpPr>
          <p:nvPr/>
        </p:nvCxnSpPr>
        <p:spPr bwMode="black">
          <a:xfrm>
            <a:off x="3155950" y="4398963"/>
            <a:ext cx="488950" cy="42862"/>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3340" name="Text Box 28"/>
          <p:cNvSpPr txBox="1">
            <a:spLocks noChangeArrowheads="1"/>
          </p:cNvSpPr>
          <p:nvPr/>
        </p:nvSpPr>
        <p:spPr bwMode="black">
          <a:xfrm>
            <a:off x="3246438" y="4121150"/>
            <a:ext cx="3016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sp>
        <p:nvSpPr>
          <p:cNvPr id="686109" name="Rectangle 29"/>
          <p:cNvSpPr>
            <a:spLocks noChangeArrowheads="1"/>
          </p:cNvSpPr>
          <p:nvPr/>
        </p:nvSpPr>
        <p:spPr bwMode="black">
          <a:xfrm>
            <a:off x="1843088" y="4808538"/>
            <a:ext cx="2230437" cy="665162"/>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3342" name="AutoShape 30"/>
          <p:cNvSpPr>
            <a:spLocks noChangeArrowheads="1"/>
          </p:cNvSpPr>
          <p:nvPr/>
        </p:nvSpPr>
        <p:spPr bwMode="auto">
          <a:xfrm>
            <a:off x="1943100" y="4957763"/>
            <a:ext cx="371475" cy="366712"/>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3</a:t>
            </a:r>
          </a:p>
        </p:txBody>
      </p:sp>
      <p:sp>
        <p:nvSpPr>
          <p:cNvPr id="13343" name="AutoShape 31"/>
          <p:cNvSpPr>
            <a:spLocks noChangeArrowheads="1"/>
          </p:cNvSpPr>
          <p:nvPr/>
        </p:nvSpPr>
        <p:spPr bwMode="auto">
          <a:xfrm>
            <a:off x="2559050" y="4881563"/>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3344" name="AutoShape 32"/>
          <p:cNvCxnSpPr>
            <a:cxnSpLocks noChangeShapeType="1"/>
            <a:stCxn id="13342" idx="3"/>
            <a:endCxn id="13343" idx="1"/>
          </p:cNvCxnSpPr>
          <p:nvPr/>
        </p:nvCxnSpPr>
        <p:spPr bwMode="black">
          <a:xfrm flipV="1">
            <a:off x="2327275" y="5140325"/>
            <a:ext cx="219075" cy="15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345" name="Rectangle 33"/>
          <p:cNvSpPr>
            <a:spLocks noChangeArrowheads="1"/>
          </p:cNvSpPr>
          <p:nvPr/>
        </p:nvSpPr>
        <p:spPr bwMode="black">
          <a:xfrm>
            <a:off x="3644900" y="5024438"/>
            <a:ext cx="350838" cy="112712"/>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346" name="Rectangle 34"/>
          <p:cNvSpPr>
            <a:spLocks noChangeArrowheads="1"/>
          </p:cNvSpPr>
          <p:nvPr/>
        </p:nvSpPr>
        <p:spPr bwMode="black">
          <a:xfrm>
            <a:off x="3644900" y="5126038"/>
            <a:ext cx="350838" cy="1127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3347" name="AutoShape 35"/>
          <p:cNvCxnSpPr>
            <a:cxnSpLocks noChangeShapeType="1"/>
            <a:stCxn id="13343" idx="3"/>
            <a:endCxn id="13345" idx="1"/>
          </p:cNvCxnSpPr>
          <p:nvPr/>
        </p:nvCxnSpPr>
        <p:spPr bwMode="black">
          <a:xfrm flipV="1">
            <a:off x="3155950" y="5081588"/>
            <a:ext cx="488950" cy="58737"/>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3348" name="AutoShape 36"/>
          <p:cNvCxnSpPr>
            <a:cxnSpLocks noChangeShapeType="1"/>
            <a:stCxn id="13343" idx="3"/>
            <a:endCxn id="13346" idx="1"/>
          </p:cNvCxnSpPr>
          <p:nvPr/>
        </p:nvCxnSpPr>
        <p:spPr bwMode="black">
          <a:xfrm>
            <a:off x="3155950" y="5140325"/>
            <a:ext cx="488950" cy="42863"/>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3349" name="Text Box 37"/>
          <p:cNvSpPr txBox="1">
            <a:spLocks noChangeArrowheads="1"/>
          </p:cNvSpPr>
          <p:nvPr/>
        </p:nvSpPr>
        <p:spPr bwMode="black">
          <a:xfrm>
            <a:off x="3246438" y="4862513"/>
            <a:ext cx="3016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sp>
        <p:nvSpPr>
          <p:cNvPr id="686118" name="Rectangle 38"/>
          <p:cNvSpPr>
            <a:spLocks noChangeArrowheads="1"/>
          </p:cNvSpPr>
          <p:nvPr/>
        </p:nvSpPr>
        <p:spPr bwMode="black">
          <a:xfrm>
            <a:off x="1852613" y="5549900"/>
            <a:ext cx="2230437" cy="665163"/>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3351" name="AutoShape 39"/>
          <p:cNvSpPr>
            <a:spLocks noChangeArrowheads="1"/>
          </p:cNvSpPr>
          <p:nvPr/>
        </p:nvSpPr>
        <p:spPr bwMode="auto">
          <a:xfrm>
            <a:off x="1952625" y="5699125"/>
            <a:ext cx="371475" cy="366713"/>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4</a:t>
            </a:r>
          </a:p>
        </p:txBody>
      </p:sp>
      <p:sp>
        <p:nvSpPr>
          <p:cNvPr id="13352" name="AutoShape 40"/>
          <p:cNvSpPr>
            <a:spLocks noChangeArrowheads="1"/>
          </p:cNvSpPr>
          <p:nvPr/>
        </p:nvSpPr>
        <p:spPr bwMode="auto">
          <a:xfrm>
            <a:off x="2568575" y="5622925"/>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3353" name="AutoShape 41"/>
          <p:cNvCxnSpPr>
            <a:cxnSpLocks noChangeShapeType="1"/>
            <a:stCxn id="13351" idx="3"/>
            <a:endCxn id="13352" idx="1"/>
          </p:cNvCxnSpPr>
          <p:nvPr/>
        </p:nvCxnSpPr>
        <p:spPr bwMode="black">
          <a:xfrm flipV="1">
            <a:off x="2336800" y="5881688"/>
            <a:ext cx="219075"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354" name="Rectangle 42"/>
          <p:cNvSpPr>
            <a:spLocks noChangeArrowheads="1"/>
          </p:cNvSpPr>
          <p:nvPr/>
        </p:nvSpPr>
        <p:spPr bwMode="black">
          <a:xfrm>
            <a:off x="3654425" y="5765800"/>
            <a:ext cx="350838" cy="112713"/>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355" name="Rectangle 43"/>
          <p:cNvSpPr>
            <a:spLocks noChangeArrowheads="1"/>
          </p:cNvSpPr>
          <p:nvPr/>
        </p:nvSpPr>
        <p:spPr bwMode="black">
          <a:xfrm>
            <a:off x="3654425" y="5867400"/>
            <a:ext cx="350838" cy="1127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3356" name="AutoShape 44"/>
          <p:cNvCxnSpPr>
            <a:cxnSpLocks noChangeShapeType="1"/>
            <a:stCxn id="13352" idx="3"/>
            <a:endCxn id="13354" idx="1"/>
          </p:cNvCxnSpPr>
          <p:nvPr/>
        </p:nvCxnSpPr>
        <p:spPr bwMode="black">
          <a:xfrm flipV="1">
            <a:off x="3165475" y="5822950"/>
            <a:ext cx="488950" cy="58738"/>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3357" name="AutoShape 45"/>
          <p:cNvCxnSpPr>
            <a:cxnSpLocks noChangeShapeType="1"/>
            <a:stCxn id="13352" idx="3"/>
            <a:endCxn id="13355" idx="1"/>
          </p:cNvCxnSpPr>
          <p:nvPr/>
        </p:nvCxnSpPr>
        <p:spPr bwMode="black">
          <a:xfrm>
            <a:off x="3165475" y="5881688"/>
            <a:ext cx="488950" cy="42862"/>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3358" name="Text Box 46"/>
          <p:cNvSpPr txBox="1">
            <a:spLocks noChangeArrowheads="1"/>
          </p:cNvSpPr>
          <p:nvPr/>
        </p:nvSpPr>
        <p:spPr bwMode="black">
          <a:xfrm>
            <a:off x="3255963" y="5603875"/>
            <a:ext cx="3016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cxnSp>
        <p:nvCxnSpPr>
          <p:cNvPr id="13359" name="AutoShape 47"/>
          <p:cNvCxnSpPr>
            <a:cxnSpLocks noChangeShapeType="1"/>
            <a:stCxn id="13319" idx="3"/>
            <a:endCxn id="13324" idx="1"/>
          </p:cNvCxnSpPr>
          <p:nvPr/>
        </p:nvCxnSpPr>
        <p:spPr bwMode="black">
          <a:xfrm flipV="1">
            <a:off x="1468438" y="3660775"/>
            <a:ext cx="461962" cy="198438"/>
          </a:xfrm>
          <a:prstGeom prst="curvedConnector3">
            <a:avLst>
              <a:gd name="adj1" fmla="val 4982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60" name="AutoShape 48"/>
          <p:cNvCxnSpPr>
            <a:cxnSpLocks noChangeShapeType="1"/>
            <a:stCxn id="13320" idx="3"/>
            <a:endCxn id="13333" idx="1"/>
          </p:cNvCxnSpPr>
          <p:nvPr/>
        </p:nvCxnSpPr>
        <p:spPr bwMode="black">
          <a:xfrm flipV="1">
            <a:off x="1468438" y="4400550"/>
            <a:ext cx="461962" cy="42863"/>
          </a:xfrm>
          <a:prstGeom prst="curvedConnector3">
            <a:avLst>
              <a:gd name="adj1" fmla="val 4982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61" name="AutoShape 49"/>
          <p:cNvCxnSpPr>
            <a:cxnSpLocks noChangeShapeType="1"/>
            <a:stCxn id="13321" idx="3"/>
            <a:endCxn id="13342" idx="1"/>
          </p:cNvCxnSpPr>
          <p:nvPr/>
        </p:nvCxnSpPr>
        <p:spPr bwMode="black">
          <a:xfrm>
            <a:off x="1468438" y="5027613"/>
            <a:ext cx="461962" cy="114300"/>
          </a:xfrm>
          <a:prstGeom prst="curvedConnector3">
            <a:avLst>
              <a:gd name="adj1" fmla="val 4982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62" name="AutoShape 50"/>
          <p:cNvCxnSpPr>
            <a:cxnSpLocks noChangeShapeType="1"/>
            <a:stCxn id="13322" idx="3"/>
            <a:endCxn id="13351" idx="1"/>
          </p:cNvCxnSpPr>
          <p:nvPr/>
        </p:nvCxnSpPr>
        <p:spPr bwMode="black">
          <a:xfrm>
            <a:off x="1468438" y="5611813"/>
            <a:ext cx="471487" cy="271462"/>
          </a:xfrm>
          <a:prstGeom prst="curvedConnector3">
            <a:avLst>
              <a:gd name="adj1" fmla="val 49833"/>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86131" name="Rectangle 51"/>
          <p:cNvSpPr>
            <a:spLocks noChangeArrowheads="1"/>
          </p:cNvSpPr>
          <p:nvPr/>
        </p:nvSpPr>
        <p:spPr bwMode="black">
          <a:xfrm>
            <a:off x="5167313" y="3654425"/>
            <a:ext cx="1454150" cy="879475"/>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3364" name="AutoShape 52"/>
          <p:cNvSpPr>
            <a:spLocks noChangeArrowheads="1"/>
          </p:cNvSpPr>
          <p:nvPr/>
        </p:nvSpPr>
        <p:spPr bwMode="auto">
          <a:xfrm>
            <a:off x="5800725" y="3916363"/>
            <a:ext cx="658813" cy="517525"/>
          </a:xfrm>
          <a:prstGeom prst="roundRect">
            <a:avLst>
              <a:gd name="adj" fmla="val 16667"/>
            </a:avLst>
          </a:prstGeom>
          <a:solidFill>
            <a:srgbClr val="3366FF"/>
          </a:solidFill>
          <a:ln w="25400" algn="ctr">
            <a:solidFill>
              <a:schemeClr val="tx1"/>
            </a:solidFill>
            <a:round/>
            <a:headEnd/>
            <a:tailEnd/>
          </a:ln>
        </p:spPr>
        <p:txBody>
          <a:bodyPr lIns="0" rIns="0"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reduce</a:t>
            </a:r>
          </a:p>
        </p:txBody>
      </p:sp>
      <p:grpSp>
        <p:nvGrpSpPr>
          <p:cNvPr id="13365" name="Group 53"/>
          <p:cNvGrpSpPr>
            <a:grpSpLocks/>
          </p:cNvGrpSpPr>
          <p:nvPr/>
        </p:nvGrpSpPr>
        <p:grpSpPr bwMode="auto">
          <a:xfrm>
            <a:off x="5287963" y="3900488"/>
            <a:ext cx="325437" cy="506412"/>
            <a:chOff x="3491" y="3119"/>
            <a:chExt cx="205" cy="319"/>
          </a:xfrm>
        </p:grpSpPr>
        <p:sp>
          <p:nvSpPr>
            <p:cNvPr id="13400" name="Rectangle 54"/>
            <p:cNvSpPr>
              <a:spLocks noChangeArrowheads="1"/>
            </p:cNvSpPr>
            <p:nvPr/>
          </p:nvSpPr>
          <p:spPr bwMode="black">
            <a:xfrm>
              <a:off x="3491" y="311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401" name="Rectangle 55"/>
            <p:cNvSpPr>
              <a:spLocks noChangeArrowheads="1"/>
            </p:cNvSpPr>
            <p:nvPr/>
          </p:nvSpPr>
          <p:spPr bwMode="black">
            <a:xfrm>
              <a:off x="3491" y="319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402" name="Rectangle 56"/>
            <p:cNvSpPr>
              <a:spLocks noChangeArrowheads="1"/>
            </p:cNvSpPr>
            <p:nvPr/>
          </p:nvSpPr>
          <p:spPr bwMode="black">
            <a:xfrm>
              <a:off x="3491" y="327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403" name="Rectangle 57"/>
            <p:cNvSpPr>
              <a:spLocks noChangeArrowheads="1"/>
            </p:cNvSpPr>
            <p:nvPr/>
          </p:nvSpPr>
          <p:spPr bwMode="black">
            <a:xfrm>
              <a:off x="3491" y="335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grpSp>
      <p:sp>
        <p:nvSpPr>
          <p:cNvPr id="13366" name="Line 58"/>
          <p:cNvSpPr>
            <a:spLocks noChangeShapeType="1"/>
          </p:cNvSpPr>
          <p:nvPr/>
        </p:nvSpPr>
        <p:spPr bwMode="black">
          <a:xfrm>
            <a:off x="5608638" y="4146550"/>
            <a:ext cx="185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686139" name="Rectangle 59"/>
          <p:cNvSpPr>
            <a:spLocks noChangeArrowheads="1"/>
          </p:cNvSpPr>
          <p:nvPr/>
        </p:nvSpPr>
        <p:spPr bwMode="black">
          <a:xfrm>
            <a:off x="5168900" y="4889500"/>
            <a:ext cx="1454150" cy="854075"/>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3368" name="AutoShape 60"/>
          <p:cNvSpPr>
            <a:spLocks noChangeArrowheads="1"/>
          </p:cNvSpPr>
          <p:nvPr/>
        </p:nvSpPr>
        <p:spPr bwMode="auto">
          <a:xfrm>
            <a:off x="5802313" y="5151438"/>
            <a:ext cx="658812" cy="517525"/>
          </a:xfrm>
          <a:prstGeom prst="roundRect">
            <a:avLst>
              <a:gd name="adj" fmla="val 16667"/>
            </a:avLst>
          </a:prstGeom>
          <a:solidFill>
            <a:srgbClr val="3366FF"/>
          </a:solidFill>
          <a:ln w="25400" algn="ctr">
            <a:solidFill>
              <a:schemeClr val="tx1"/>
            </a:solidFill>
            <a:round/>
            <a:headEnd/>
            <a:tailEnd/>
          </a:ln>
        </p:spPr>
        <p:txBody>
          <a:bodyPr lIns="0" rIns="0"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reduce</a:t>
            </a:r>
          </a:p>
        </p:txBody>
      </p:sp>
      <p:sp>
        <p:nvSpPr>
          <p:cNvPr id="13369" name="Rectangle 61"/>
          <p:cNvSpPr>
            <a:spLocks noChangeArrowheads="1"/>
          </p:cNvSpPr>
          <p:nvPr/>
        </p:nvSpPr>
        <p:spPr bwMode="black">
          <a:xfrm>
            <a:off x="5289550" y="5135563"/>
            <a:ext cx="325438" cy="1254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370" name="Rectangle 62"/>
          <p:cNvSpPr>
            <a:spLocks noChangeArrowheads="1"/>
          </p:cNvSpPr>
          <p:nvPr/>
        </p:nvSpPr>
        <p:spPr bwMode="black">
          <a:xfrm>
            <a:off x="5289550" y="5259388"/>
            <a:ext cx="325438" cy="1254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371" name="Rectangle 63"/>
          <p:cNvSpPr>
            <a:spLocks noChangeArrowheads="1"/>
          </p:cNvSpPr>
          <p:nvPr/>
        </p:nvSpPr>
        <p:spPr bwMode="black">
          <a:xfrm>
            <a:off x="5289550" y="5381625"/>
            <a:ext cx="325438" cy="1254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372" name="Rectangle 64"/>
          <p:cNvSpPr>
            <a:spLocks noChangeArrowheads="1"/>
          </p:cNvSpPr>
          <p:nvPr/>
        </p:nvSpPr>
        <p:spPr bwMode="black">
          <a:xfrm>
            <a:off x="5289550" y="5503863"/>
            <a:ext cx="325438" cy="1254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3373" name="Line 65"/>
          <p:cNvSpPr>
            <a:spLocks noChangeShapeType="1"/>
          </p:cNvSpPr>
          <p:nvPr/>
        </p:nvSpPr>
        <p:spPr bwMode="black">
          <a:xfrm>
            <a:off x="5610225" y="5381625"/>
            <a:ext cx="1857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cxnSp>
        <p:nvCxnSpPr>
          <p:cNvPr id="13374" name="AutoShape 66"/>
          <p:cNvCxnSpPr>
            <a:cxnSpLocks noChangeShapeType="1"/>
            <a:stCxn id="13327" idx="3"/>
            <a:endCxn id="13402" idx="1"/>
          </p:cNvCxnSpPr>
          <p:nvPr/>
        </p:nvCxnSpPr>
        <p:spPr bwMode="black">
          <a:xfrm>
            <a:off x="3995738" y="3600450"/>
            <a:ext cx="1292225" cy="6175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75" name="AutoShape 67"/>
          <p:cNvCxnSpPr>
            <a:cxnSpLocks noChangeShapeType="1"/>
            <a:stCxn id="13328" idx="3"/>
            <a:endCxn id="13372" idx="1"/>
          </p:cNvCxnSpPr>
          <p:nvPr/>
        </p:nvCxnSpPr>
        <p:spPr bwMode="black">
          <a:xfrm>
            <a:off x="3995738" y="3702050"/>
            <a:ext cx="1293812" cy="18653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76" name="AutoShape 68"/>
          <p:cNvCxnSpPr>
            <a:cxnSpLocks noChangeShapeType="1"/>
            <a:stCxn id="13336" idx="3"/>
            <a:endCxn id="13400" idx="1"/>
          </p:cNvCxnSpPr>
          <p:nvPr/>
        </p:nvCxnSpPr>
        <p:spPr bwMode="black">
          <a:xfrm flipV="1">
            <a:off x="3995738" y="3963988"/>
            <a:ext cx="1292225" cy="3762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77" name="AutoShape 69"/>
          <p:cNvCxnSpPr>
            <a:cxnSpLocks noChangeShapeType="1"/>
            <a:stCxn id="13337" idx="3"/>
            <a:endCxn id="13370" idx="1"/>
          </p:cNvCxnSpPr>
          <p:nvPr/>
        </p:nvCxnSpPr>
        <p:spPr bwMode="black">
          <a:xfrm>
            <a:off x="3995738" y="4441825"/>
            <a:ext cx="1293812" cy="8810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78" name="AutoShape 70"/>
          <p:cNvCxnSpPr>
            <a:cxnSpLocks noChangeShapeType="1"/>
            <a:stCxn id="13345" idx="3"/>
            <a:endCxn id="13401" idx="1"/>
          </p:cNvCxnSpPr>
          <p:nvPr/>
        </p:nvCxnSpPr>
        <p:spPr bwMode="black">
          <a:xfrm flipV="1">
            <a:off x="3995738" y="4090988"/>
            <a:ext cx="1292225" cy="990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79" name="AutoShape 71"/>
          <p:cNvCxnSpPr>
            <a:cxnSpLocks noChangeShapeType="1"/>
            <a:stCxn id="13346" idx="3"/>
            <a:endCxn id="13369" idx="1"/>
          </p:cNvCxnSpPr>
          <p:nvPr/>
        </p:nvCxnSpPr>
        <p:spPr bwMode="black">
          <a:xfrm>
            <a:off x="3995738" y="5183188"/>
            <a:ext cx="1293812" cy="158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80" name="AutoShape 72"/>
          <p:cNvCxnSpPr>
            <a:cxnSpLocks noChangeShapeType="1"/>
            <a:stCxn id="13354" idx="3"/>
            <a:endCxn id="13403" idx="1"/>
          </p:cNvCxnSpPr>
          <p:nvPr/>
        </p:nvCxnSpPr>
        <p:spPr bwMode="black">
          <a:xfrm flipV="1">
            <a:off x="4005263" y="4344988"/>
            <a:ext cx="1282700" cy="14779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381" name="AutoShape 73"/>
          <p:cNvCxnSpPr>
            <a:cxnSpLocks noChangeShapeType="1"/>
            <a:stCxn id="13355" idx="3"/>
            <a:endCxn id="13371" idx="1"/>
          </p:cNvCxnSpPr>
          <p:nvPr/>
        </p:nvCxnSpPr>
        <p:spPr bwMode="black">
          <a:xfrm flipV="1">
            <a:off x="4005263" y="5445125"/>
            <a:ext cx="1284287" cy="4794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382" name="Text Box 74"/>
          <p:cNvSpPr txBox="1">
            <a:spLocks noChangeArrowheads="1"/>
          </p:cNvSpPr>
          <p:nvPr/>
        </p:nvSpPr>
        <p:spPr bwMode="black">
          <a:xfrm>
            <a:off x="4489450" y="3636963"/>
            <a:ext cx="3571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copy</a:t>
            </a:r>
          </a:p>
        </p:txBody>
      </p:sp>
      <p:sp>
        <p:nvSpPr>
          <p:cNvPr id="13383" name="Text Box 75"/>
          <p:cNvSpPr txBox="1">
            <a:spLocks noChangeArrowheads="1"/>
          </p:cNvSpPr>
          <p:nvPr/>
        </p:nvSpPr>
        <p:spPr bwMode="black">
          <a:xfrm>
            <a:off x="5230813" y="3662363"/>
            <a:ext cx="4889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merge</a:t>
            </a:r>
          </a:p>
        </p:txBody>
      </p:sp>
      <p:sp>
        <p:nvSpPr>
          <p:cNvPr id="13384" name="Text Box 76"/>
          <p:cNvSpPr txBox="1">
            <a:spLocks noChangeArrowheads="1"/>
          </p:cNvSpPr>
          <p:nvPr/>
        </p:nvSpPr>
        <p:spPr bwMode="black">
          <a:xfrm>
            <a:off x="5243513" y="4894263"/>
            <a:ext cx="4889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merge</a:t>
            </a:r>
          </a:p>
        </p:txBody>
      </p:sp>
      <p:sp>
        <p:nvSpPr>
          <p:cNvPr id="13385" name="Rectangle 77"/>
          <p:cNvSpPr>
            <a:spLocks noChangeArrowheads="1"/>
          </p:cNvSpPr>
          <p:nvPr/>
        </p:nvSpPr>
        <p:spPr bwMode="auto">
          <a:xfrm>
            <a:off x="7064375" y="3695700"/>
            <a:ext cx="495300" cy="866775"/>
          </a:xfrm>
          <a:prstGeom prst="rect">
            <a:avLst/>
          </a:prstGeom>
          <a:solidFill>
            <a:srgbClr val="EAEAEA"/>
          </a:solidFill>
          <a:ln w="12700" algn="ctr">
            <a:solidFill>
              <a:schemeClr val="tx1"/>
            </a:solidFill>
            <a:miter lim="800000"/>
            <a:headEnd/>
            <a:tailEnd/>
          </a:ln>
        </p:spPr>
        <p:txBody>
          <a:bodyPr lIns="0" tIns="0" rIns="0" b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800">
                <a:latin typeface="Tahoma" pitchFamily="34" charset="0"/>
              </a:rPr>
              <a:t>10110100101001001110011111100101001110100101001011001001</a:t>
            </a:r>
          </a:p>
        </p:txBody>
      </p:sp>
      <p:sp>
        <p:nvSpPr>
          <p:cNvPr id="13386" name="AutoShape 78"/>
          <p:cNvSpPr>
            <a:spLocks noChangeArrowheads="1"/>
          </p:cNvSpPr>
          <p:nvPr/>
        </p:nvSpPr>
        <p:spPr bwMode="auto">
          <a:xfrm>
            <a:off x="7040563" y="3659188"/>
            <a:ext cx="544512" cy="442912"/>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3387" name="AutoShape 79"/>
          <p:cNvSpPr>
            <a:spLocks noChangeArrowheads="1"/>
          </p:cNvSpPr>
          <p:nvPr/>
        </p:nvSpPr>
        <p:spPr bwMode="auto">
          <a:xfrm>
            <a:off x="7042150" y="4098925"/>
            <a:ext cx="544513" cy="492125"/>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3388" name="Rectangle 80"/>
          <p:cNvSpPr>
            <a:spLocks noChangeArrowheads="1"/>
          </p:cNvSpPr>
          <p:nvPr/>
        </p:nvSpPr>
        <p:spPr bwMode="auto">
          <a:xfrm>
            <a:off x="7065963" y="4914900"/>
            <a:ext cx="495300" cy="866775"/>
          </a:xfrm>
          <a:prstGeom prst="rect">
            <a:avLst/>
          </a:prstGeom>
          <a:solidFill>
            <a:srgbClr val="EAEAEA"/>
          </a:solidFill>
          <a:ln w="12700" algn="ctr">
            <a:solidFill>
              <a:schemeClr val="tx1"/>
            </a:solidFill>
            <a:miter lim="800000"/>
            <a:headEnd/>
            <a:tailEnd/>
          </a:ln>
        </p:spPr>
        <p:txBody>
          <a:bodyPr lIns="0" tIns="0" rIns="0" b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800">
                <a:latin typeface="Tahoma" pitchFamily="34" charset="0"/>
              </a:rPr>
              <a:t>10110100101001001110011111100101001110100101001011001001</a:t>
            </a:r>
          </a:p>
        </p:txBody>
      </p:sp>
      <p:sp>
        <p:nvSpPr>
          <p:cNvPr id="13389" name="AutoShape 81"/>
          <p:cNvSpPr>
            <a:spLocks noChangeArrowheads="1"/>
          </p:cNvSpPr>
          <p:nvPr/>
        </p:nvSpPr>
        <p:spPr bwMode="auto">
          <a:xfrm>
            <a:off x="7042150" y="4878388"/>
            <a:ext cx="544513" cy="442912"/>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3390" name="AutoShape 82"/>
          <p:cNvSpPr>
            <a:spLocks noChangeArrowheads="1"/>
          </p:cNvSpPr>
          <p:nvPr/>
        </p:nvSpPr>
        <p:spPr bwMode="auto">
          <a:xfrm>
            <a:off x="7043738" y="5318125"/>
            <a:ext cx="544512" cy="492125"/>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3391" name="Text Box 83"/>
          <p:cNvSpPr txBox="1">
            <a:spLocks noChangeArrowheads="1"/>
          </p:cNvSpPr>
          <p:nvPr/>
        </p:nvSpPr>
        <p:spPr bwMode="auto">
          <a:xfrm>
            <a:off x="6632575" y="3408363"/>
            <a:ext cx="13795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Logical Output File</a:t>
            </a:r>
          </a:p>
        </p:txBody>
      </p:sp>
      <p:sp>
        <p:nvSpPr>
          <p:cNvPr id="13392" name="Text Box 84"/>
          <p:cNvSpPr txBox="1">
            <a:spLocks noChangeArrowheads="1"/>
          </p:cNvSpPr>
          <p:nvPr/>
        </p:nvSpPr>
        <p:spPr bwMode="auto">
          <a:xfrm>
            <a:off x="6621463" y="4637088"/>
            <a:ext cx="13795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Logical Output File</a:t>
            </a:r>
          </a:p>
        </p:txBody>
      </p:sp>
      <p:sp>
        <p:nvSpPr>
          <p:cNvPr id="13393" name="Line 85"/>
          <p:cNvSpPr>
            <a:spLocks noChangeShapeType="1"/>
          </p:cNvSpPr>
          <p:nvPr/>
        </p:nvSpPr>
        <p:spPr bwMode="black">
          <a:xfrm>
            <a:off x="6448425" y="4165600"/>
            <a:ext cx="581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3394" name="Line 86"/>
          <p:cNvSpPr>
            <a:spLocks noChangeShapeType="1"/>
          </p:cNvSpPr>
          <p:nvPr/>
        </p:nvSpPr>
        <p:spPr bwMode="black">
          <a:xfrm>
            <a:off x="6438900" y="5403850"/>
            <a:ext cx="571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3395" name="Text Box 87"/>
          <p:cNvSpPr txBox="1">
            <a:spLocks noChangeArrowheads="1"/>
          </p:cNvSpPr>
          <p:nvPr/>
        </p:nvSpPr>
        <p:spPr bwMode="auto">
          <a:xfrm>
            <a:off x="7869238" y="4075113"/>
            <a:ext cx="6365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To DFS</a:t>
            </a:r>
          </a:p>
        </p:txBody>
      </p:sp>
      <p:sp>
        <p:nvSpPr>
          <p:cNvPr id="13396" name="Line 88"/>
          <p:cNvSpPr>
            <a:spLocks noChangeShapeType="1"/>
          </p:cNvSpPr>
          <p:nvPr/>
        </p:nvSpPr>
        <p:spPr bwMode="black">
          <a:xfrm>
            <a:off x="7591425" y="4156075"/>
            <a:ext cx="352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3397" name="Text Box 89"/>
          <p:cNvSpPr txBox="1">
            <a:spLocks noChangeArrowheads="1"/>
          </p:cNvSpPr>
          <p:nvPr/>
        </p:nvSpPr>
        <p:spPr bwMode="auto">
          <a:xfrm>
            <a:off x="7869238" y="5294313"/>
            <a:ext cx="6365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To DFS</a:t>
            </a:r>
          </a:p>
        </p:txBody>
      </p:sp>
      <p:sp>
        <p:nvSpPr>
          <p:cNvPr id="13398" name="Line 90"/>
          <p:cNvSpPr>
            <a:spLocks noChangeShapeType="1"/>
          </p:cNvSpPr>
          <p:nvPr/>
        </p:nvSpPr>
        <p:spPr bwMode="black">
          <a:xfrm>
            <a:off x="7600950" y="5365750"/>
            <a:ext cx="352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fld id="{71BD4A25-22B2-48E3-9FC3-0D375F0F72AF}" type="slidenum">
              <a:rPr lang="en-US" smtClean="0"/>
              <a:t>34</a:t>
            </a:fld>
            <a:endParaRPr lang="en-US"/>
          </a:p>
        </p:txBody>
      </p:sp>
    </p:spTree>
    <p:extLst>
      <p:ext uri="{BB962C8B-B14F-4D97-AF65-F5344CB8AC3E}">
        <p14:creationId xmlns:p14="http://schemas.microsoft.com/office/powerpoint/2010/main" val="3093068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t>MapReduce – Reduce Phase</a:t>
            </a:r>
          </a:p>
        </p:txBody>
      </p:sp>
      <p:sp>
        <p:nvSpPr>
          <p:cNvPr id="14339" name="Rectangle 3"/>
          <p:cNvSpPr>
            <a:spLocks noGrp="1" noChangeArrowheads="1"/>
          </p:cNvSpPr>
          <p:nvPr>
            <p:ph type="body" idx="1"/>
          </p:nvPr>
        </p:nvSpPr>
        <p:spPr>
          <a:xfrm>
            <a:off x="209550" y="1123950"/>
            <a:ext cx="8824913" cy="1341438"/>
          </a:xfrm>
        </p:spPr>
        <p:txBody>
          <a:bodyPr>
            <a:normAutofit fontScale="92500" lnSpcReduction="10000"/>
          </a:bodyPr>
          <a:lstStyle/>
          <a:p>
            <a:r>
              <a:rPr lang="en-US" altLang="en-US"/>
              <a:t>Reducers</a:t>
            </a:r>
          </a:p>
          <a:p>
            <a:pPr lvl="1"/>
            <a:r>
              <a:rPr lang="en-US" altLang="en-US" sz="1800"/>
              <a:t>Small programs (typically) that aggregate all of the </a:t>
            </a:r>
            <a:r>
              <a:rPr lang="en-US" altLang="en-US" sz="1800">
                <a:latin typeface="Courier New" pitchFamily="49" charset="0"/>
              </a:rPr>
              <a:t>values</a:t>
            </a:r>
            <a:r>
              <a:rPr lang="en-US" altLang="en-US" sz="1800"/>
              <a:t> for the </a:t>
            </a:r>
            <a:r>
              <a:rPr lang="en-US" altLang="en-US" sz="1800">
                <a:latin typeface="Courier New" pitchFamily="49" charset="0"/>
              </a:rPr>
              <a:t>key</a:t>
            </a:r>
            <a:r>
              <a:rPr lang="en-US" altLang="en-US" sz="1800"/>
              <a:t> that they are responsible for</a:t>
            </a:r>
          </a:p>
          <a:p>
            <a:pPr lvl="1"/>
            <a:r>
              <a:rPr lang="en-US" altLang="en-US" sz="1800"/>
              <a:t>Each reducer writes output to its own file</a:t>
            </a:r>
          </a:p>
        </p:txBody>
      </p:sp>
      <p:sp>
        <p:nvSpPr>
          <p:cNvPr id="14340" name="AutoShape 4"/>
          <p:cNvSpPr>
            <a:spLocks noChangeArrowheads="1"/>
          </p:cNvSpPr>
          <p:nvPr/>
        </p:nvSpPr>
        <p:spPr bwMode="black">
          <a:xfrm>
            <a:off x="5689600" y="3162300"/>
            <a:ext cx="2006600" cy="3225800"/>
          </a:xfrm>
          <a:prstGeom prst="roundRect">
            <a:avLst>
              <a:gd name="adj" fmla="val 8801"/>
            </a:avLst>
          </a:prstGeom>
          <a:noFill/>
          <a:ln w="38100" algn="ctr">
            <a:solidFill>
              <a:srgbClr val="80008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341" name="Text Box 5"/>
          <p:cNvSpPr txBox="1">
            <a:spLocks noChangeArrowheads="1"/>
          </p:cNvSpPr>
          <p:nvPr/>
        </p:nvSpPr>
        <p:spPr bwMode="black">
          <a:xfrm>
            <a:off x="5899150" y="3052763"/>
            <a:ext cx="1195388" cy="1825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45720" tIns="0" rIns="4572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Reduce Phase</a:t>
            </a:r>
          </a:p>
        </p:txBody>
      </p:sp>
      <p:sp>
        <p:nvSpPr>
          <p:cNvPr id="14342" name="Rectangle 6"/>
          <p:cNvSpPr>
            <a:spLocks noChangeArrowheads="1"/>
          </p:cNvSpPr>
          <p:nvPr/>
        </p:nvSpPr>
        <p:spPr bwMode="auto">
          <a:xfrm>
            <a:off x="898525" y="3619500"/>
            <a:ext cx="495300" cy="2219325"/>
          </a:xfrm>
          <a:prstGeom prst="rect">
            <a:avLst/>
          </a:prstGeom>
          <a:solidFill>
            <a:srgbClr val="EAEAEA"/>
          </a:solidFill>
          <a:ln w="12700" algn="ctr">
            <a:solidFill>
              <a:schemeClr val="tx1"/>
            </a:solidFill>
            <a:miter lim="800000"/>
            <a:headEnd/>
            <a:tailEnd/>
          </a:ln>
        </p:spPr>
        <p:txBody>
          <a:bodyPr lIns="0" tIns="0" rIns="0" b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800">
                <a:latin typeface="Tahoma" pitchFamily="34" charset="0"/>
              </a:rPr>
              <a:t>101101001010010011100111111001010011101001010010110010010101001100010100101110101110101111011011010101101001010100101010101011100100110101110100</a:t>
            </a:r>
          </a:p>
        </p:txBody>
      </p:sp>
      <p:sp>
        <p:nvSpPr>
          <p:cNvPr id="14343" name="AutoShape 7"/>
          <p:cNvSpPr>
            <a:spLocks noChangeArrowheads="1"/>
          </p:cNvSpPr>
          <p:nvPr/>
        </p:nvSpPr>
        <p:spPr bwMode="auto">
          <a:xfrm>
            <a:off x="836613" y="35687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1</a:t>
            </a:r>
          </a:p>
        </p:txBody>
      </p:sp>
      <p:sp>
        <p:nvSpPr>
          <p:cNvPr id="14344" name="AutoShape 8"/>
          <p:cNvSpPr>
            <a:spLocks noChangeArrowheads="1"/>
          </p:cNvSpPr>
          <p:nvPr/>
        </p:nvSpPr>
        <p:spPr bwMode="auto">
          <a:xfrm>
            <a:off x="836613" y="41529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2</a:t>
            </a:r>
          </a:p>
        </p:txBody>
      </p:sp>
      <p:sp>
        <p:nvSpPr>
          <p:cNvPr id="14345" name="AutoShape 9"/>
          <p:cNvSpPr>
            <a:spLocks noChangeArrowheads="1"/>
          </p:cNvSpPr>
          <p:nvPr/>
        </p:nvSpPr>
        <p:spPr bwMode="auto">
          <a:xfrm>
            <a:off x="836613" y="47371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3</a:t>
            </a:r>
          </a:p>
        </p:txBody>
      </p:sp>
      <p:sp>
        <p:nvSpPr>
          <p:cNvPr id="14346" name="AutoShape 10"/>
          <p:cNvSpPr>
            <a:spLocks noChangeArrowheads="1"/>
          </p:cNvSpPr>
          <p:nvPr/>
        </p:nvSpPr>
        <p:spPr bwMode="auto">
          <a:xfrm>
            <a:off x="836613" y="5321300"/>
            <a:ext cx="619125" cy="579438"/>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4</a:t>
            </a:r>
          </a:p>
        </p:txBody>
      </p:sp>
      <p:sp>
        <p:nvSpPr>
          <p:cNvPr id="688139" name="Rectangle 11"/>
          <p:cNvSpPr>
            <a:spLocks noChangeArrowheads="1"/>
          </p:cNvSpPr>
          <p:nvPr/>
        </p:nvSpPr>
        <p:spPr bwMode="black">
          <a:xfrm>
            <a:off x="1843088" y="3327400"/>
            <a:ext cx="2230437" cy="665163"/>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4348" name="AutoShape 12"/>
          <p:cNvSpPr>
            <a:spLocks noChangeArrowheads="1"/>
          </p:cNvSpPr>
          <p:nvPr/>
        </p:nvSpPr>
        <p:spPr bwMode="auto">
          <a:xfrm>
            <a:off x="1943100" y="3476625"/>
            <a:ext cx="371475" cy="366713"/>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1</a:t>
            </a:r>
          </a:p>
        </p:txBody>
      </p:sp>
      <p:sp>
        <p:nvSpPr>
          <p:cNvPr id="14349" name="AutoShape 13"/>
          <p:cNvSpPr>
            <a:spLocks noChangeArrowheads="1"/>
          </p:cNvSpPr>
          <p:nvPr/>
        </p:nvSpPr>
        <p:spPr bwMode="auto">
          <a:xfrm>
            <a:off x="2559050" y="3400425"/>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4350" name="AutoShape 14"/>
          <p:cNvCxnSpPr>
            <a:cxnSpLocks noChangeShapeType="1"/>
            <a:stCxn id="14348" idx="3"/>
            <a:endCxn id="14349" idx="1"/>
          </p:cNvCxnSpPr>
          <p:nvPr/>
        </p:nvCxnSpPr>
        <p:spPr bwMode="black">
          <a:xfrm flipV="1">
            <a:off x="2327275" y="3659188"/>
            <a:ext cx="219075"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351" name="Rectangle 15"/>
          <p:cNvSpPr>
            <a:spLocks noChangeArrowheads="1"/>
          </p:cNvSpPr>
          <p:nvPr/>
        </p:nvSpPr>
        <p:spPr bwMode="black">
          <a:xfrm>
            <a:off x="3644900" y="3543300"/>
            <a:ext cx="350838" cy="112713"/>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352" name="Rectangle 16"/>
          <p:cNvSpPr>
            <a:spLocks noChangeArrowheads="1"/>
          </p:cNvSpPr>
          <p:nvPr/>
        </p:nvSpPr>
        <p:spPr bwMode="black">
          <a:xfrm>
            <a:off x="3644900" y="3644900"/>
            <a:ext cx="350838" cy="1127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4353" name="AutoShape 17"/>
          <p:cNvCxnSpPr>
            <a:cxnSpLocks noChangeShapeType="1"/>
            <a:stCxn id="14349" idx="3"/>
            <a:endCxn id="14351" idx="1"/>
          </p:cNvCxnSpPr>
          <p:nvPr/>
        </p:nvCxnSpPr>
        <p:spPr bwMode="black">
          <a:xfrm flipV="1">
            <a:off x="3155950" y="3600450"/>
            <a:ext cx="488950" cy="58738"/>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4354" name="AutoShape 18"/>
          <p:cNvCxnSpPr>
            <a:cxnSpLocks noChangeShapeType="1"/>
            <a:stCxn id="14349" idx="3"/>
            <a:endCxn id="14352" idx="1"/>
          </p:cNvCxnSpPr>
          <p:nvPr/>
        </p:nvCxnSpPr>
        <p:spPr bwMode="black">
          <a:xfrm>
            <a:off x="3155950" y="3659188"/>
            <a:ext cx="488950" cy="42862"/>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4355" name="Text Box 19"/>
          <p:cNvSpPr txBox="1">
            <a:spLocks noChangeArrowheads="1"/>
          </p:cNvSpPr>
          <p:nvPr/>
        </p:nvSpPr>
        <p:spPr bwMode="black">
          <a:xfrm>
            <a:off x="3246438" y="3381375"/>
            <a:ext cx="3016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sp>
        <p:nvSpPr>
          <p:cNvPr id="688148" name="Rectangle 20"/>
          <p:cNvSpPr>
            <a:spLocks noChangeArrowheads="1"/>
          </p:cNvSpPr>
          <p:nvPr/>
        </p:nvSpPr>
        <p:spPr bwMode="black">
          <a:xfrm>
            <a:off x="1843088" y="4067175"/>
            <a:ext cx="2230437" cy="665163"/>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4357" name="AutoShape 21"/>
          <p:cNvSpPr>
            <a:spLocks noChangeArrowheads="1"/>
          </p:cNvSpPr>
          <p:nvPr/>
        </p:nvSpPr>
        <p:spPr bwMode="auto">
          <a:xfrm>
            <a:off x="1943100" y="4216400"/>
            <a:ext cx="371475" cy="366713"/>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2</a:t>
            </a:r>
          </a:p>
        </p:txBody>
      </p:sp>
      <p:sp>
        <p:nvSpPr>
          <p:cNvPr id="14358" name="AutoShape 22"/>
          <p:cNvSpPr>
            <a:spLocks noChangeArrowheads="1"/>
          </p:cNvSpPr>
          <p:nvPr/>
        </p:nvSpPr>
        <p:spPr bwMode="auto">
          <a:xfrm>
            <a:off x="2559050" y="4140200"/>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4359" name="AutoShape 23"/>
          <p:cNvCxnSpPr>
            <a:cxnSpLocks noChangeShapeType="1"/>
            <a:stCxn id="14357" idx="3"/>
            <a:endCxn id="14358" idx="1"/>
          </p:cNvCxnSpPr>
          <p:nvPr/>
        </p:nvCxnSpPr>
        <p:spPr bwMode="black">
          <a:xfrm flipV="1">
            <a:off x="2327275" y="4398963"/>
            <a:ext cx="219075"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360" name="Rectangle 24"/>
          <p:cNvSpPr>
            <a:spLocks noChangeArrowheads="1"/>
          </p:cNvSpPr>
          <p:nvPr/>
        </p:nvSpPr>
        <p:spPr bwMode="black">
          <a:xfrm>
            <a:off x="3644900" y="4283075"/>
            <a:ext cx="350838" cy="112713"/>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361" name="Rectangle 25"/>
          <p:cNvSpPr>
            <a:spLocks noChangeArrowheads="1"/>
          </p:cNvSpPr>
          <p:nvPr/>
        </p:nvSpPr>
        <p:spPr bwMode="black">
          <a:xfrm>
            <a:off x="3644900" y="4384675"/>
            <a:ext cx="350838" cy="1127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4362" name="AutoShape 26"/>
          <p:cNvCxnSpPr>
            <a:cxnSpLocks noChangeShapeType="1"/>
            <a:stCxn id="14358" idx="3"/>
            <a:endCxn id="14360" idx="1"/>
          </p:cNvCxnSpPr>
          <p:nvPr/>
        </p:nvCxnSpPr>
        <p:spPr bwMode="black">
          <a:xfrm flipV="1">
            <a:off x="3155950" y="4340225"/>
            <a:ext cx="488950" cy="58738"/>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4363" name="AutoShape 27"/>
          <p:cNvCxnSpPr>
            <a:cxnSpLocks noChangeShapeType="1"/>
            <a:stCxn id="14358" idx="3"/>
            <a:endCxn id="14361" idx="1"/>
          </p:cNvCxnSpPr>
          <p:nvPr/>
        </p:nvCxnSpPr>
        <p:spPr bwMode="black">
          <a:xfrm>
            <a:off x="3155950" y="4398963"/>
            <a:ext cx="488950" cy="42862"/>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4364" name="Text Box 28"/>
          <p:cNvSpPr txBox="1">
            <a:spLocks noChangeArrowheads="1"/>
          </p:cNvSpPr>
          <p:nvPr/>
        </p:nvSpPr>
        <p:spPr bwMode="black">
          <a:xfrm>
            <a:off x="3246438" y="4121150"/>
            <a:ext cx="3016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sp>
        <p:nvSpPr>
          <p:cNvPr id="688157" name="Rectangle 29"/>
          <p:cNvSpPr>
            <a:spLocks noChangeArrowheads="1"/>
          </p:cNvSpPr>
          <p:nvPr/>
        </p:nvSpPr>
        <p:spPr bwMode="black">
          <a:xfrm>
            <a:off x="1843088" y="4808538"/>
            <a:ext cx="2230437" cy="665162"/>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4366" name="AutoShape 30"/>
          <p:cNvSpPr>
            <a:spLocks noChangeArrowheads="1"/>
          </p:cNvSpPr>
          <p:nvPr/>
        </p:nvSpPr>
        <p:spPr bwMode="auto">
          <a:xfrm>
            <a:off x="1943100" y="4957763"/>
            <a:ext cx="371475" cy="366712"/>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3</a:t>
            </a:r>
          </a:p>
        </p:txBody>
      </p:sp>
      <p:sp>
        <p:nvSpPr>
          <p:cNvPr id="14367" name="AutoShape 31"/>
          <p:cNvSpPr>
            <a:spLocks noChangeArrowheads="1"/>
          </p:cNvSpPr>
          <p:nvPr/>
        </p:nvSpPr>
        <p:spPr bwMode="auto">
          <a:xfrm>
            <a:off x="2559050" y="4881563"/>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4368" name="AutoShape 32"/>
          <p:cNvCxnSpPr>
            <a:cxnSpLocks noChangeShapeType="1"/>
            <a:stCxn id="14366" idx="3"/>
            <a:endCxn id="14367" idx="1"/>
          </p:cNvCxnSpPr>
          <p:nvPr/>
        </p:nvCxnSpPr>
        <p:spPr bwMode="black">
          <a:xfrm flipV="1">
            <a:off x="2327275" y="5140325"/>
            <a:ext cx="219075" cy="15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369" name="Rectangle 33"/>
          <p:cNvSpPr>
            <a:spLocks noChangeArrowheads="1"/>
          </p:cNvSpPr>
          <p:nvPr/>
        </p:nvSpPr>
        <p:spPr bwMode="black">
          <a:xfrm>
            <a:off x="3644900" y="5024438"/>
            <a:ext cx="350838" cy="112712"/>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370" name="Rectangle 34"/>
          <p:cNvSpPr>
            <a:spLocks noChangeArrowheads="1"/>
          </p:cNvSpPr>
          <p:nvPr/>
        </p:nvSpPr>
        <p:spPr bwMode="black">
          <a:xfrm>
            <a:off x="3644900" y="5126038"/>
            <a:ext cx="350838" cy="1127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4371" name="AutoShape 35"/>
          <p:cNvCxnSpPr>
            <a:cxnSpLocks noChangeShapeType="1"/>
            <a:stCxn id="14367" idx="3"/>
            <a:endCxn id="14369" idx="1"/>
          </p:cNvCxnSpPr>
          <p:nvPr/>
        </p:nvCxnSpPr>
        <p:spPr bwMode="black">
          <a:xfrm flipV="1">
            <a:off x="3155950" y="5081588"/>
            <a:ext cx="488950" cy="58737"/>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4372" name="AutoShape 36"/>
          <p:cNvCxnSpPr>
            <a:cxnSpLocks noChangeShapeType="1"/>
            <a:stCxn id="14367" idx="3"/>
            <a:endCxn id="14370" idx="1"/>
          </p:cNvCxnSpPr>
          <p:nvPr/>
        </p:nvCxnSpPr>
        <p:spPr bwMode="black">
          <a:xfrm>
            <a:off x="3155950" y="5140325"/>
            <a:ext cx="488950" cy="42863"/>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4373" name="Text Box 37"/>
          <p:cNvSpPr txBox="1">
            <a:spLocks noChangeArrowheads="1"/>
          </p:cNvSpPr>
          <p:nvPr/>
        </p:nvSpPr>
        <p:spPr bwMode="black">
          <a:xfrm>
            <a:off x="3246438" y="4862513"/>
            <a:ext cx="30162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sp>
        <p:nvSpPr>
          <p:cNvPr id="688166" name="Rectangle 38"/>
          <p:cNvSpPr>
            <a:spLocks noChangeArrowheads="1"/>
          </p:cNvSpPr>
          <p:nvPr/>
        </p:nvSpPr>
        <p:spPr bwMode="black">
          <a:xfrm>
            <a:off x="1852613" y="5549900"/>
            <a:ext cx="2230437" cy="665163"/>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4375" name="AutoShape 39"/>
          <p:cNvSpPr>
            <a:spLocks noChangeArrowheads="1"/>
          </p:cNvSpPr>
          <p:nvPr/>
        </p:nvSpPr>
        <p:spPr bwMode="auto">
          <a:xfrm>
            <a:off x="1952625" y="5699125"/>
            <a:ext cx="371475" cy="366713"/>
          </a:xfrm>
          <a:prstGeom prst="roundRect">
            <a:avLst>
              <a:gd name="adj" fmla="val 16667"/>
            </a:avLst>
          </a:prstGeom>
          <a:solidFill>
            <a:srgbClr val="FF9900"/>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b="1"/>
              <a:t>4</a:t>
            </a:r>
          </a:p>
        </p:txBody>
      </p:sp>
      <p:sp>
        <p:nvSpPr>
          <p:cNvPr id="14376" name="AutoShape 40"/>
          <p:cNvSpPr>
            <a:spLocks noChangeArrowheads="1"/>
          </p:cNvSpPr>
          <p:nvPr/>
        </p:nvSpPr>
        <p:spPr bwMode="auto">
          <a:xfrm>
            <a:off x="2568575" y="5622925"/>
            <a:ext cx="584200" cy="517525"/>
          </a:xfrm>
          <a:prstGeom prst="roundRect">
            <a:avLst>
              <a:gd name="adj" fmla="val 16667"/>
            </a:avLst>
          </a:prstGeom>
          <a:solidFill>
            <a:srgbClr val="3366FF"/>
          </a:solidFill>
          <a:ln w="25400" algn="ctr">
            <a:solidFill>
              <a:schemeClr val="tx1"/>
            </a:solidFill>
            <a:round/>
            <a:headEnd/>
            <a:tailEnd/>
          </a:ln>
        </p:spPr>
        <p:txBody>
          <a:bodyPr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map</a:t>
            </a:r>
          </a:p>
        </p:txBody>
      </p:sp>
      <p:cxnSp>
        <p:nvCxnSpPr>
          <p:cNvPr id="14377" name="AutoShape 41"/>
          <p:cNvCxnSpPr>
            <a:cxnSpLocks noChangeShapeType="1"/>
            <a:stCxn id="14375" idx="3"/>
            <a:endCxn id="14376" idx="1"/>
          </p:cNvCxnSpPr>
          <p:nvPr/>
        </p:nvCxnSpPr>
        <p:spPr bwMode="black">
          <a:xfrm flipV="1">
            <a:off x="2336800" y="5881688"/>
            <a:ext cx="219075"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378" name="Rectangle 42"/>
          <p:cNvSpPr>
            <a:spLocks noChangeArrowheads="1"/>
          </p:cNvSpPr>
          <p:nvPr/>
        </p:nvSpPr>
        <p:spPr bwMode="black">
          <a:xfrm>
            <a:off x="3654425" y="5765800"/>
            <a:ext cx="350838" cy="112713"/>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379" name="Rectangle 43"/>
          <p:cNvSpPr>
            <a:spLocks noChangeArrowheads="1"/>
          </p:cNvSpPr>
          <p:nvPr/>
        </p:nvSpPr>
        <p:spPr bwMode="black">
          <a:xfrm>
            <a:off x="3654425" y="5867400"/>
            <a:ext cx="350838" cy="1127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cxnSp>
        <p:nvCxnSpPr>
          <p:cNvPr id="14380" name="AutoShape 44"/>
          <p:cNvCxnSpPr>
            <a:cxnSpLocks noChangeShapeType="1"/>
            <a:stCxn id="14376" idx="3"/>
            <a:endCxn id="14378" idx="1"/>
          </p:cNvCxnSpPr>
          <p:nvPr/>
        </p:nvCxnSpPr>
        <p:spPr bwMode="black">
          <a:xfrm flipV="1">
            <a:off x="3165475" y="5822950"/>
            <a:ext cx="488950" cy="58738"/>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cxnSp>
        <p:nvCxnSpPr>
          <p:cNvPr id="14381" name="AutoShape 45"/>
          <p:cNvCxnSpPr>
            <a:cxnSpLocks noChangeShapeType="1"/>
            <a:stCxn id="14376" idx="3"/>
            <a:endCxn id="14379" idx="1"/>
          </p:cNvCxnSpPr>
          <p:nvPr/>
        </p:nvCxnSpPr>
        <p:spPr bwMode="black">
          <a:xfrm>
            <a:off x="3165475" y="5881688"/>
            <a:ext cx="488950" cy="42862"/>
          </a:xfrm>
          <a:prstGeom prst="straightConnector1">
            <a:avLst/>
          </a:prstGeom>
          <a:noFill/>
          <a:ln w="9525" cap="rnd">
            <a:solidFill>
              <a:schemeClr val="tx1"/>
            </a:solidFill>
            <a:prstDash val="sysDot"/>
            <a:round/>
            <a:headEnd/>
            <a:tailEnd type="triangle" w="med" len="med"/>
          </a:ln>
          <a:extLst>
            <a:ext uri="{909E8E84-426E-40DD-AFC4-6F175D3DCCD1}">
              <a14:hiddenFill xmlns:a14="http://schemas.microsoft.com/office/drawing/2010/main">
                <a:noFill/>
              </a14:hiddenFill>
            </a:ext>
          </a:extLst>
        </p:spPr>
      </p:cxnSp>
      <p:sp>
        <p:nvSpPr>
          <p:cNvPr id="14382" name="Text Box 46"/>
          <p:cNvSpPr txBox="1">
            <a:spLocks noChangeArrowheads="1"/>
          </p:cNvSpPr>
          <p:nvPr/>
        </p:nvSpPr>
        <p:spPr bwMode="black">
          <a:xfrm>
            <a:off x="3255963" y="5603875"/>
            <a:ext cx="30162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sort</a:t>
            </a:r>
          </a:p>
        </p:txBody>
      </p:sp>
      <p:cxnSp>
        <p:nvCxnSpPr>
          <p:cNvPr id="14383" name="AutoShape 47"/>
          <p:cNvCxnSpPr>
            <a:cxnSpLocks noChangeShapeType="1"/>
            <a:stCxn id="14343" idx="3"/>
            <a:endCxn id="14348" idx="1"/>
          </p:cNvCxnSpPr>
          <p:nvPr/>
        </p:nvCxnSpPr>
        <p:spPr bwMode="black">
          <a:xfrm flipV="1">
            <a:off x="1468438" y="3660775"/>
            <a:ext cx="461962" cy="198438"/>
          </a:xfrm>
          <a:prstGeom prst="curvedConnector3">
            <a:avLst>
              <a:gd name="adj1" fmla="val 4982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84" name="AutoShape 48"/>
          <p:cNvCxnSpPr>
            <a:cxnSpLocks noChangeShapeType="1"/>
            <a:stCxn id="14344" idx="3"/>
            <a:endCxn id="14357" idx="1"/>
          </p:cNvCxnSpPr>
          <p:nvPr/>
        </p:nvCxnSpPr>
        <p:spPr bwMode="black">
          <a:xfrm flipV="1">
            <a:off x="1468438" y="4400550"/>
            <a:ext cx="461962" cy="42863"/>
          </a:xfrm>
          <a:prstGeom prst="curvedConnector3">
            <a:avLst>
              <a:gd name="adj1" fmla="val 4982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85" name="AutoShape 49"/>
          <p:cNvCxnSpPr>
            <a:cxnSpLocks noChangeShapeType="1"/>
            <a:stCxn id="14345" idx="3"/>
            <a:endCxn id="14366" idx="1"/>
          </p:cNvCxnSpPr>
          <p:nvPr/>
        </p:nvCxnSpPr>
        <p:spPr bwMode="black">
          <a:xfrm>
            <a:off x="1468438" y="5027613"/>
            <a:ext cx="461962" cy="114300"/>
          </a:xfrm>
          <a:prstGeom prst="curvedConnector3">
            <a:avLst>
              <a:gd name="adj1" fmla="val 49829"/>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86" name="AutoShape 50"/>
          <p:cNvCxnSpPr>
            <a:cxnSpLocks noChangeShapeType="1"/>
            <a:stCxn id="14346" idx="3"/>
            <a:endCxn id="14375" idx="1"/>
          </p:cNvCxnSpPr>
          <p:nvPr/>
        </p:nvCxnSpPr>
        <p:spPr bwMode="black">
          <a:xfrm>
            <a:off x="1468438" y="5611813"/>
            <a:ext cx="471487" cy="271462"/>
          </a:xfrm>
          <a:prstGeom prst="curvedConnector3">
            <a:avLst>
              <a:gd name="adj1" fmla="val 49833"/>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88179" name="Rectangle 51"/>
          <p:cNvSpPr>
            <a:spLocks noChangeArrowheads="1"/>
          </p:cNvSpPr>
          <p:nvPr/>
        </p:nvSpPr>
        <p:spPr bwMode="black">
          <a:xfrm>
            <a:off x="5167313" y="3654425"/>
            <a:ext cx="1454150" cy="879475"/>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4388" name="AutoShape 52"/>
          <p:cNvSpPr>
            <a:spLocks noChangeArrowheads="1"/>
          </p:cNvSpPr>
          <p:nvPr/>
        </p:nvSpPr>
        <p:spPr bwMode="auto">
          <a:xfrm>
            <a:off x="5800725" y="3916363"/>
            <a:ext cx="658813" cy="517525"/>
          </a:xfrm>
          <a:prstGeom prst="roundRect">
            <a:avLst>
              <a:gd name="adj" fmla="val 16667"/>
            </a:avLst>
          </a:prstGeom>
          <a:solidFill>
            <a:srgbClr val="3366FF"/>
          </a:solidFill>
          <a:ln w="25400" algn="ctr">
            <a:solidFill>
              <a:schemeClr val="tx1"/>
            </a:solidFill>
            <a:round/>
            <a:headEnd/>
            <a:tailEnd/>
          </a:ln>
        </p:spPr>
        <p:txBody>
          <a:bodyPr lIns="0" rIns="0"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reduce</a:t>
            </a:r>
          </a:p>
        </p:txBody>
      </p:sp>
      <p:grpSp>
        <p:nvGrpSpPr>
          <p:cNvPr id="14389" name="Group 53"/>
          <p:cNvGrpSpPr>
            <a:grpSpLocks/>
          </p:cNvGrpSpPr>
          <p:nvPr/>
        </p:nvGrpSpPr>
        <p:grpSpPr bwMode="auto">
          <a:xfrm>
            <a:off x="5287963" y="3900488"/>
            <a:ext cx="325437" cy="506412"/>
            <a:chOff x="3491" y="3119"/>
            <a:chExt cx="205" cy="319"/>
          </a:xfrm>
        </p:grpSpPr>
        <p:sp>
          <p:nvSpPr>
            <p:cNvPr id="14424" name="Rectangle 54"/>
            <p:cNvSpPr>
              <a:spLocks noChangeArrowheads="1"/>
            </p:cNvSpPr>
            <p:nvPr/>
          </p:nvSpPr>
          <p:spPr bwMode="black">
            <a:xfrm>
              <a:off x="3491" y="311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425" name="Rectangle 55"/>
            <p:cNvSpPr>
              <a:spLocks noChangeArrowheads="1"/>
            </p:cNvSpPr>
            <p:nvPr/>
          </p:nvSpPr>
          <p:spPr bwMode="black">
            <a:xfrm>
              <a:off x="3491" y="319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426" name="Rectangle 56"/>
            <p:cNvSpPr>
              <a:spLocks noChangeArrowheads="1"/>
            </p:cNvSpPr>
            <p:nvPr/>
          </p:nvSpPr>
          <p:spPr bwMode="black">
            <a:xfrm>
              <a:off x="3491" y="327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427" name="Rectangle 57"/>
            <p:cNvSpPr>
              <a:spLocks noChangeArrowheads="1"/>
            </p:cNvSpPr>
            <p:nvPr/>
          </p:nvSpPr>
          <p:spPr bwMode="black">
            <a:xfrm>
              <a:off x="3491" y="3359"/>
              <a:ext cx="205" cy="79"/>
            </a:xfrm>
            <a:prstGeom prst="rect">
              <a:avLst/>
            </a:prstGeom>
            <a:solidFill>
              <a:srgbClr val="CC99FF"/>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grpSp>
      <p:sp>
        <p:nvSpPr>
          <p:cNvPr id="14390" name="Line 58"/>
          <p:cNvSpPr>
            <a:spLocks noChangeShapeType="1"/>
          </p:cNvSpPr>
          <p:nvPr/>
        </p:nvSpPr>
        <p:spPr bwMode="black">
          <a:xfrm>
            <a:off x="5608638" y="4146550"/>
            <a:ext cx="185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688187" name="Rectangle 59"/>
          <p:cNvSpPr>
            <a:spLocks noChangeArrowheads="1"/>
          </p:cNvSpPr>
          <p:nvPr/>
        </p:nvSpPr>
        <p:spPr bwMode="black">
          <a:xfrm>
            <a:off x="5168900" y="4889500"/>
            <a:ext cx="1454150" cy="854075"/>
          </a:xfrm>
          <a:prstGeom prst="rect">
            <a:avLst/>
          </a:prstGeom>
          <a:solidFill>
            <a:srgbClr val="CCFFFF"/>
          </a:solidFill>
          <a:ln w="9525" algn="ctr">
            <a:solidFill>
              <a:schemeClr val="tx1"/>
            </a:solidFill>
            <a:miter lim="800000"/>
            <a:headEnd/>
            <a:tailEnd/>
          </a:ln>
          <a:effectLst>
            <a:outerShdw dist="107763" dir="2700000" algn="ctr" rotWithShape="0">
              <a:schemeClr val="bg2">
                <a:alpha val="50000"/>
              </a:schemeClr>
            </a:outerShdw>
          </a:effectLst>
        </p:spPr>
        <p:txBody>
          <a:bodyPr wrap="none" lIns="92075" tIns="46038" rIns="92075" bIns="46038" anchor="ctr"/>
          <a:lstStyle/>
          <a:p>
            <a:pPr>
              <a:defRPr/>
            </a:pPr>
            <a:endParaRPr lang="en-US"/>
          </a:p>
        </p:txBody>
      </p:sp>
      <p:sp>
        <p:nvSpPr>
          <p:cNvPr id="14392" name="AutoShape 60"/>
          <p:cNvSpPr>
            <a:spLocks noChangeArrowheads="1"/>
          </p:cNvSpPr>
          <p:nvPr/>
        </p:nvSpPr>
        <p:spPr bwMode="auto">
          <a:xfrm>
            <a:off x="5802313" y="5151438"/>
            <a:ext cx="658812" cy="517525"/>
          </a:xfrm>
          <a:prstGeom prst="roundRect">
            <a:avLst>
              <a:gd name="adj" fmla="val 16667"/>
            </a:avLst>
          </a:prstGeom>
          <a:solidFill>
            <a:srgbClr val="3366FF"/>
          </a:solidFill>
          <a:ln w="25400" algn="ctr">
            <a:solidFill>
              <a:schemeClr val="tx1"/>
            </a:solidFill>
            <a:round/>
            <a:headEnd/>
            <a:tailEnd/>
          </a:ln>
        </p:spPr>
        <p:txBody>
          <a:bodyPr lIns="0" rIns="0" anchor="ctr" anchorCtr="1"/>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r>
              <a:rPr lang="en-US" altLang="en-US" sz="1200" b="1">
                <a:solidFill>
                  <a:schemeClr val="bg1"/>
                </a:solidFill>
              </a:rPr>
              <a:t>reduce</a:t>
            </a:r>
          </a:p>
        </p:txBody>
      </p:sp>
      <p:sp>
        <p:nvSpPr>
          <p:cNvPr id="14393" name="Rectangle 61"/>
          <p:cNvSpPr>
            <a:spLocks noChangeArrowheads="1"/>
          </p:cNvSpPr>
          <p:nvPr/>
        </p:nvSpPr>
        <p:spPr bwMode="black">
          <a:xfrm>
            <a:off x="5289550" y="5135563"/>
            <a:ext cx="325438" cy="1254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394" name="Rectangle 62"/>
          <p:cNvSpPr>
            <a:spLocks noChangeArrowheads="1"/>
          </p:cNvSpPr>
          <p:nvPr/>
        </p:nvSpPr>
        <p:spPr bwMode="black">
          <a:xfrm>
            <a:off x="5289550" y="5259388"/>
            <a:ext cx="325438" cy="1254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395" name="Rectangle 63"/>
          <p:cNvSpPr>
            <a:spLocks noChangeArrowheads="1"/>
          </p:cNvSpPr>
          <p:nvPr/>
        </p:nvSpPr>
        <p:spPr bwMode="black">
          <a:xfrm>
            <a:off x="5289550" y="5381625"/>
            <a:ext cx="325438" cy="125413"/>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396" name="Rectangle 64"/>
          <p:cNvSpPr>
            <a:spLocks noChangeArrowheads="1"/>
          </p:cNvSpPr>
          <p:nvPr/>
        </p:nvSpPr>
        <p:spPr bwMode="black">
          <a:xfrm>
            <a:off x="5289550" y="5503863"/>
            <a:ext cx="325438" cy="125412"/>
          </a:xfrm>
          <a:prstGeom prst="rect">
            <a:avLst/>
          </a:prstGeom>
          <a:solidFill>
            <a:srgbClr val="FFFF99"/>
          </a:solidFill>
          <a:ln w="9525" algn="ctr">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endParaRPr lang="en-US" altLang="en-US"/>
          </a:p>
        </p:txBody>
      </p:sp>
      <p:sp>
        <p:nvSpPr>
          <p:cNvPr id="14397" name="Line 65"/>
          <p:cNvSpPr>
            <a:spLocks noChangeShapeType="1"/>
          </p:cNvSpPr>
          <p:nvPr/>
        </p:nvSpPr>
        <p:spPr bwMode="black">
          <a:xfrm>
            <a:off x="5610225" y="5381625"/>
            <a:ext cx="1857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cxnSp>
        <p:nvCxnSpPr>
          <p:cNvPr id="14398" name="AutoShape 66"/>
          <p:cNvCxnSpPr>
            <a:cxnSpLocks noChangeShapeType="1"/>
            <a:stCxn id="14351" idx="3"/>
            <a:endCxn id="14426" idx="1"/>
          </p:cNvCxnSpPr>
          <p:nvPr/>
        </p:nvCxnSpPr>
        <p:spPr bwMode="black">
          <a:xfrm>
            <a:off x="3995738" y="3600450"/>
            <a:ext cx="1292225" cy="61753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399" name="AutoShape 67"/>
          <p:cNvCxnSpPr>
            <a:cxnSpLocks noChangeShapeType="1"/>
            <a:stCxn id="14352" idx="3"/>
            <a:endCxn id="14396" idx="1"/>
          </p:cNvCxnSpPr>
          <p:nvPr/>
        </p:nvCxnSpPr>
        <p:spPr bwMode="black">
          <a:xfrm>
            <a:off x="3995738" y="3702050"/>
            <a:ext cx="1293812" cy="18653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400" name="AutoShape 68"/>
          <p:cNvCxnSpPr>
            <a:cxnSpLocks noChangeShapeType="1"/>
            <a:stCxn id="14360" idx="3"/>
            <a:endCxn id="14424" idx="1"/>
          </p:cNvCxnSpPr>
          <p:nvPr/>
        </p:nvCxnSpPr>
        <p:spPr bwMode="black">
          <a:xfrm flipV="1">
            <a:off x="3995738" y="3963988"/>
            <a:ext cx="1292225" cy="37623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401" name="AutoShape 69"/>
          <p:cNvCxnSpPr>
            <a:cxnSpLocks noChangeShapeType="1"/>
            <a:stCxn id="14361" idx="3"/>
            <a:endCxn id="14394" idx="1"/>
          </p:cNvCxnSpPr>
          <p:nvPr/>
        </p:nvCxnSpPr>
        <p:spPr bwMode="black">
          <a:xfrm>
            <a:off x="3995738" y="4441825"/>
            <a:ext cx="1293812" cy="8810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402" name="AutoShape 70"/>
          <p:cNvCxnSpPr>
            <a:cxnSpLocks noChangeShapeType="1"/>
            <a:stCxn id="14369" idx="3"/>
            <a:endCxn id="14425" idx="1"/>
          </p:cNvCxnSpPr>
          <p:nvPr/>
        </p:nvCxnSpPr>
        <p:spPr bwMode="black">
          <a:xfrm flipV="1">
            <a:off x="3995738" y="4090988"/>
            <a:ext cx="1292225" cy="990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403" name="AutoShape 71"/>
          <p:cNvCxnSpPr>
            <a:cxnSpLocks noChangeShapeType="1"/>
            <a:stCxn id="14370" idx="3"/>
            <a:endCxn id="14393" idx="1"/>
          </p:cNvCxnSpPr>
          <p:nvPr/>
        </p:nvCxnSpPr>
        <p:spPr bwMode="black">
          <a:xfrm>
            <a:off x="3995738" y="5183188"/>
            <a:ext cx="1293812" cy="158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404" name="AutoShape 72"/>
          <p:cNvCxnSpPr>
            <a:cxnSpLocks noChangeShapeType="1"/>
            <a:stCxn id="14378" idx="3"/>
            <a:endCxn id="14427" idx="1"/>
          </p:cNvCxnSpPr>
          <p:nvPr/>
        </p:nvCxnSpPr>
        <p:spPr bwMode="black">
          <a:xfrm flipV="1">
            <a:off x="4005263" y="4344988"/>
            <a:ext cx="1282700" cy="14779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405" name="AutoShape 73"/>
          <p:cNvCxnSpPr>
            <a:cxnSpLocks noChangeShapeType="1"/>
            <a:stCxn id="14379" idx="3"/>
            <a:endCxn id="14395" idx="1"/>
          </p:cNvCxnSpPr>
          <p:nvPr/>
        </p:nvCxnSpPr>
        <p:spPr bwMode="black">
          <a:xfrm flipV="1">
            <a:off x="4005263" y="5445125"/>
            <a:ext cx="1284287" cy="47942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406" name="Text Box 74"/>
          <p:cNvSpPr txBox="1">
            <a:spLocks noChangeArrowheads="1"/>
          </p:cNvSpPr>
          <p:nvPr/>
        </p:nvSpPr>
        <p:spPr bwMode="black">
          <a:xfrm>
            <a:off x="4489450" y="3636963"/>
            <a:ext cx="3571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copy</a:t>
            </a:r>
          </a:p>
        </p:txBody>
      </p:sp>
      <p:sp>
        <p:nvSpPr>
          <p:cNvPr id="14407" name="Text Box 75"/>
          <p:cNvSpPr txBox="1">
            <a:spLocks noChangeArrowheads="1"/>
          </p:cNvSpPr>
          <p:nvPr/>
        </p:nvSpPr>
        <p:spPr bwMode="black">
          <a:xfrm>
            <a:off x="5230813" y="3662363"/>
            <a:ext cx="4889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merge</a:t>
            </a:r>
          </a:p>
        </p:txBody>
      </p:sp>
      <p:sp>
        <p:nvSpPr>
          <p:cNvPr id="14408" name="Text Box 76"/>
          <p:cNvSpPr txBox="1">
            <a:spLocks noChangeArrowheads="1"/>
          </p:cNvSpPr>
          <p:nvPr/>
        </p:nvSpPr>
        <p:spPr bwMode="black">
          <a:xfrm>
            <a:off x="5243513" y="4894263"/>
            <a:ext cx="4889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200" b="1">
                <a:latin typeface="Tahoma" pitchFamily="34" charset="0"/>
              </a:rPr>
              <a:t>merge</a:t>
            </a:r>
          </a:p>
        </p:txBody>
      </p:sp>
      <p:sp>
        <p:nvSpPr>
          <p:cNvPr id="14409" name="Rectangle 77"/>
          <p:cNvSpPr>
            <a:spLocks noChangeArrowheads="1"/>
          </p:cNvSpPr>
          <p:nvPr/>
        </p:nvSpPr>
        <p:spPr bwMode="auto">
          <a:xfrm>
            <a:off x="7064375" y="3695700"/>
            <a:ext cx="495300" cy="866775"/>
          </a:xfrm>
          <a:prstGeom prst="rect">
            <a:avLst/>
          </a:prstGeom>
          <a:solidFill>
            <a:srgbClr val="EAEAEA"/>
          </a:solidFill>
          <a:ln w="12700" algn="ctr">
            <a:solidFill>
              <a:schemeClr val="tx1"/>
            </a:solidFill>
            <a:miter lim="800000"/>
            <a:headEnd/>
            <a:tailEnd/>
          </a:ln>
        </p:spPr>
        <p:txBody>
          <a:bodyPr lIns="0" tIns="0" rIns="0" b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800">
                <a:latin typeface="Tahoma" pitchFamily="34" charset="0"/>
              </a:rPr>
              <a:t>10110100101001001110011111100101001110100101001011001001</a:t>
            </a:r>
          </a:p>
        </p:txBody>
      </p:sp>
      <p:sp>
        <p:nvSpPr>
          <p:cNvPr id="14410" name="AutoShape 78"/>
          <p:cNvSpPr>
            <a:spLocks noChangeArrowheads="1"/>
          </p:cNvSpPr>
          <p:nvPr/>
        </p:nvSpPr>
        <p:spPr bwMode="auto">
          <a:xfrm>
            <a:off x="7040563" y="3659188"/>
            <a:ext cx="544512" cy="442912"/>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4411" name="AutoShape 79"/>
          <p:cNvSpPr>
            <a:spLocks noChangeArrowheads="1"/>
          </p:cNvSpPr>
          <p:nvPr/>
        </p:nvSpPr>
        <p:spPr bwMode="auto">
          <a:xfrm>
            <a:off x="7042150" y="4098925"/>
            <a:ext cx="544513" cy="492125"/>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4412" name="Rectangle 80"/>
          <p:cNvSpPr>
            <a:spLocks noChangeArrowheads="1"/>
          </p:cNvSpPr>
          <p:nvPr/>
        </p:nvSpPr>
        <p:spPr bwMode="auto">
          <a:xfrm>
            <a:off x="7065963" y="4914900"/>
            <a:ext cx="495300" cy="866775"/>
          </a:xfrm>
          <a:prstGeom prst="rect">
            <a:avLst/>
          </a:prstGeom>
          <a:solidFill>
            <a:srgbClr val="EAEAEA"/>
          </a:solidFill>
          <a:ln w="12700" algn="ctr">
            <a:solidFill>
              <a:schemeClr val="tx1"/>
            </a:solidFill>
            <a:miter lim="800000"/>
            <a:headEnd/>
            <a:tailEnd/>
          </a:ln>
        </p:spPr>
        <p:txBody>
          <a:bodyPr lIns="0" tIns="0" rIns="0" bIns="0"/>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800">
                <a:latin typeface="Tahoma" pitchFamily="34" charset="0"/>
              </a:rPr>
              <a:t>10110100101001001110011111100101001110100101001011001001</a:t>
            </a:r>
          </a:p>
        </p:txBody>
      </p:sp>
      <p:sp>
        <p:nvSpPr>
          <p:cNvPr id="14413" name="AutoShape 81"/>
          <p:cNvSpPr>
            <a:spLocks noChangeArrowheads="1"/>
          </p:cNvSpPr>
          <p:nvPr/>
        </p:nvSpPr>
        <p:spPr bwMode="auto">
          <a:xfrm>
            <a:off x="7042150" y="4878388"/>
            <a:ext cx="544513" cy="442912"/>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4414" name="AutoShape 82"/>
          <p:cNvSpPr>
            <a:spLocks noChangeArrowheads="1"/>
          </p:cNvSpPr>
          <p:nvPr/>
        </p:nvSpPr>
        <p:spPr bwMode="auto">
          <a:xfrm>
            <a:off x="7043738" y="5318125"/>
            <a:ext cx="544512" cy="492125"/>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endParaRPr lang="en-US" altLang="en-US" b="1"/>
          </a:p>
        </p:txBody>
      </p:sp>
      <p:sp>
        <p:nvSpPr>
          <p:cNvPr id="14415" name="Text Box 83"/>
          <p:cNvSpPr txBox="1">
            <a:spLocks noChangeArrowheads="1"/>
          </p:cNvSpPr>
          <p:nvPr/>
        </p:nvSpPr>
        <p:spPr bwMode="auto">
          <a:xfrm>
            <a:off x="6632575" y="3408363"/>
            <a:ext cx="13795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Logical Output File</a:t>
            </a:r>
          </a:p>
        </p:txBody>
      </p:sp>
      <p:sp>
        <p:nvSpPr>
          <p:cNvPr id="14416" name="Text Box 84"/>
          <p:cNvSpPr txBox="1">
            <a:spLocks noChangeArrowheads="1"/>
          </p:cNvSpPr>
          <p:nvPr/>
        </p:nvSpPr>
        <p:spPr bwMode="auto">
          <a:xfrm>
            <a:off x="6621463" y="4637088"/>
            <a:ext cx="13795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Logical Output File</a:t>
            </a:r>
          </a:p>
        </p:txBody>
      </p:sp>
      <p:sp>
        <p:nvSpPr>
          <p:cNvPr id="14417" name="Line 85"/>
          <p:cNvSpPr>
            <a:spLocks noChangeShapeType="1"/>
          </p:cNvSpPr>
          <p:nvPr/>
        </p:nvSpPr>
        <p:spPr bwMode="black">
          <a:xfrm>
            <a:off x="6448425" y="4165600"/>
            <a:ext cx="5810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4418" name="Line 86"/>
          <p:cNvSpPr>
            <a:spLocks noChangeShapeType="1"/>
          </p:cNvSpPr>
          <p:nvPr/>
        </p:nvSpPr>
        <p:spPr bwMode="black">
          <a:xfrm>
            <a:off x="6438900" y="5403850"/>
            <a:ext cx="5715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4419" name="Text Box 87"/>
          <p:cNvSpPr txBox="1">
            <a:spLocks noChangeArrowheads="1"/>
          </p:cNvSpPr>
          <p:nvPr/>
        </p:nvSpPr>
        <p:spPr bwMode="auto">
          <a:xfrm>
            <a:off x="7869238" y="4075113"/>
            <a:ext cx="6365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To DFS</a:t>
            </a:r>
          </a:p>
        </p:txBody>
      </p:sp>
      <p:sp>
        <p:nvSpPr>
          <p:cNvPr id="14420" name="Line 88"/>
          <p:cNvSpPr>
            <a:spLocks noChangeShapeType="1"/>
          </p:cNvSpPr>
          <p:nvPr/>
        </p:nvSpPr>
        <p:spPr bwMode="black">
          <a:xfrm>
            <a:off x="7591425" y="4156075"/>
            <a:ext cx="352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4421" name="Text Box 89"/>
          <p:cNvSpPr txBox="1">
            <a:spLocks noChangeArrowheads="1"/>
          </p:cNvSpPr>
          <p:nvPr/>
        </p:nvSpPr>
        <p:spPr bwMode="auto">
          <a:xfrm>
            <a:off x="7869238" y="5294313"/>
            <a:ext cx="63658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buClr>
                <a:schemeClr val="folHlink"/>
              </a:buClr>
              <a:buSzPct val="60000"/>
              <a:buFont typeface="Webdings" pitchFamily="18" charset="2"/>
              <a:buNone/>
            </a:pPr>
            <a:r>
              <a:rPr lang="en-US" altLang="en-US" sz="1000" b="1">
                <a:solidFill>
                  <a:srgbClr val="0000FF"/>
                </a:solidFill>
                <a:latin typeface="Tahoma" pitchFamily="34" charset="0"/>
              </a:rPr>
              <a:t>To DFS</a:t>
            </a:r>
          </a:p>
        </p:txBody>
      </p:sp>
      <p:sp>
        <p:nvSpPr>
          <p:cNvPr id="14422" name="Line 90"/>
          <p:cNvSpPr>
            <a:spLocks noChangeShapeType="1"/>
          </p:cNvSpPr>
          <p:nvPr/>
        </p:nvSpPr>
        <p:spPr bwMode="black">
          <a:xfrm>
            <a:off x="7600950" y="5365750"/>
            <a:ext cx="352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fld id="{71BD4A25-22B2-48E3-9FC3-0D375F0F72AF}" type="slidenum">
              <a:rPr lang="en-US" smtClean="0"/>
              <a:t>35</a:t>
            </a:fld>
            <a:endParaRPr lang="en-US"/>
          </a:p>
        </p:txBody>
      </p:sp>
    </p:spTree>
    <p:extLst>
      <p:ext uri="{BB962C8B-B14F-4D97-AF65-F5344CB8AC3E}">
        <p14:creationId xmlns:p14="http://schemas.microsoft.com/office/powerpoint/2010/main" val="3171584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idx="4294967295"/>
          </p:nvPr>
        </p:nvSpPr>
        <p:spPr>
          <a:xfrm>
            <a:off x="165100" y="674688"/>
            <a:ext cx="8305800" cy="519112"/>
          </a:xfrm>
        </p:spPr>
        <p:txBody>
          <a:bodyPr lIns="91440" tIns="45720" rIns="91440" bIns="45720" anchor="b">
            <a:normAutofit fontScale="90000"/>
          </a:bodyPr>
          <a:lstStyle/>
          <a:p>
            <a:r>
              <a:rPr lang="en-US" altLang="en-US"/>
              <a:t>Word Count Example</a:t>
            </a:r>
          </a:p>
        </p:txBody>
      </p:sp>
      <p:sp>
        <p:nvSpPr>
          <p:cNvPr id="16387" name="Rectangle 4"/>
          <p:cNvSpPr>
            <a:spLocks noChangeArrowheads="1"/>
          </p:cNvSpPr>
          <p:nvPr/>
        </p:nvSpPr>
        <p:spPr bwMode="auto">
          <a:xfrm>
            <a:off x="165100" y="1236663"/>
            <a:ext cx="8805863"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28600" indent="-228600" eaLnBrk="0" hangingPunct="0">
              <a:defRPr sz="1600">
                <a:solidFill>
                  <a:schemeClr val="tx1"/>
                </a:solidFill>
                <a:latin typeface="Arial" pitchFamily="34" charset="0"/>
                <a:cs typeface="Arial" pitchFamily="34" charset="0"/>
              </a:defRPr>
            </a:lvl1pPr>
            <a:lvl2pPr marL="571500" indent="-22860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lvl="1">
              <a:spcBef>
                <a:spcPct val="0"/>
              </a:spcBef>
              <a:buClr>
                <a:schemeClr val="tx1"/>
              </a:buClr>
              <a:buFont typeface="Arial" pitchFamily="34" charset="0"/>
              <a:buNone/>
            </a:pPr>
            <a:endParaRPr lang="en-US" altLang="en-US" sz="1800"/>
          </a:p>
          <a:p>
            <a:pPr>
              <a:spcBef>
                <a:spcPct val="0"/>
              </a:spcBef>
              <a:buClr>
                <a:schemeClr val="tx1"/>
              </a:buClr>
              <a:buFont typeface="Wingdings" pitchFamily="2" charset="2"/>
              <a:buChar char="§"/>
            </a:pPr>
            <a:endParaRPr lang="en-US" altLang="en-US" sz="2000" b="1"/>
          </a:p>
        </p:txBody>
      </p:sp>
      <p:sp>
        <p:nvSpPr>
          <p:cNvPr id="16388" name="Text Box 6"/>
          <p:cNvSpPr txBox="1">
            <a:spLocks noChangeArrowheads="1"/>
          </p:cNvSpPr>
          <p:nvPr/>
        </p:nvSpPr>
        <p:spPr bwMode="auto">
          <a:xfrm>
            <a:off x="428625" y="1462088"/>
            <a:ext cx="82708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5pPr>
            <a:lvl6pPr marL="25146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6pPr>
            <a:lvl7pPr marL="29718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7pPr>
            <a:lvl8pPr marL="34290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8pPr>
            <a:lvl9pPr marL="38862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9pPr>
          </a:lstStyle>
          <a:p>
            <a:pPr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 In this example we have a list of animal names</a:t>
            </a:r>
          </a:p>
          <a:p>
            <a:pPr lvl="1"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MapReduce can automatically split files on line breaks </a:t>
            </a:r>
          </a:p>
          <a:p>
            <a:pPr lvl="1"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Our file has been split into two blocks on two nodes</a:t>
            </a:r>
          </a:p>
          <a:p>
            <a:pPr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 We want to count how often each big cat is mentioned. In SQL that would be:</a:t>
            </a:r>
            <a:r>
              <a:rPr lang="en-CA" altLang="en-US" sz="2000">
                <a:solidFill>
                  <a:srgbClr val="000000"/>
                </a:solidFill>
                <a:ea typeface="MS Gothic" pitchFamily="49" charset="-128"/>
              </a:rPr>
              <a:t> </a:t>
            </a:r>
          </a:p>
          <a:p>
            <a:pPr eaLnBrk="1">
              <a:spcBef>
                <a:spcPct val="0"/>
              </a:spcBef>
              <a:buClr>
                <a:srgbClr val="000000"/>
              </a:buClr>
              <a:buSzPct val="100000"/>
              <a:buFont typeface="Times New Roman" pitchFamily="18" charset="0"/>
              <a:buNone/>
            </a:pPr>
            <a:r>
              <a:rPr lang="en-CA" altLang="en-US" sz="2000">
                <a:solidFill>
                  <a:srgbClr val="000000"/>
                </a:solidFill>
                <a:ea typeface="MS Gothic" pitchFamily="49" charset="-128"/>
              </a:rPr>
              <a:t> </a:t>
            </a:r>
          </a:p>
          <a:p>
            <a:pPr eaLnBrk="1">
              <a:spcBef>
                <a:spcPct val="0"/>
              </a:spcBef>
              <a:buClr>
                <a:srgbClr val="000000"/>
              </a:buClr>
              <a:buSzPct val="100000"/>
              <a:buFont typeface="Times New Roman" pitchFamily="18" charset="0"/>
              <a:buNone/>
            </a:pPr>
            <a:endParaRPr lang="en-CA" altLang="en-US" sz="2000">
              <a:solidFill>
                <a:srgbClr val="000000"/>
              </a:solidFill>
              <a:ea typeface="MS Gothic" pitchFamily="49" charset="-128"/>
            </a:endParaRPr>
          </a:p>
          <a:p>
            <a:pPr eaLnBrk="1" hangingPunct="1"/>
            <a:endParaRPr lang="en-CA" altLang="en-US" sz="1500">
              <a:solidFill>
                <a:srgbClr val="0000FF"/>
              </a:solidFill>
              <a:latin typeface="Courier New" pitchFamily="49" charset="0"/>
              <a:ea typeface="MS Gothic" pitchFamily="49" charset="-128"/>
              <a:cs typeface="Courier New" pitchFamily="49" charset="0"/>
            </a:endParaRPr>
          </a:p>
          <a:p>
            <a:pPr eaLnBrk="1">
              <a:spcBef>
                <a:spcPct val="0"/>
              </a:spcBef>
              <a:buClr>
                <a:srgbClr val="000000"/>
              </a:buClr>
              <a:buSzPct val="100000"/>
              <a:buFont typeface="Times New Roman" pitchFamily="18" charset="0"/>
              <a:buNone/>
            </a:pPr>
            <a:endParaRPr lang="en-CA" altLang="en-US" sz="1100">
              <a:solidFill>
                <a:srgbClr val="000000"/>
              </a:solidFill>
              <a:latin typeface="Courier New" pitchFamily="49" charset="0"/>
              <a:ea typeface="MS Gothic" pitchFamily="49" charset="-128"/>
              <a:cs typeface="Courier New" pitchFamily="49" charset="0"/>
            </a:endParaRPr>
          </a:p>
        </p:txBody>
      </p:sp>
      <p:grpSp>
        <p:nvGrpSpPr>
          <p:cNvPr id="16389" name="Group 5"/>
          <p:cNvGrpSpPr>
            <a:grpSpLocks/>
          </p:cNvGrpSpPr>
          <p:nvPr/>
        </p:nvGrpSpPr>
        <p:grpSpPr bwMode="auto">
          <a:xfrm>
            <a:off x="763588" y="2811463"/>
            <a:ext cx="7773987" cy="882650"/>
            <a:chOff x="220" y="2431"/>
            <a:chExt cx="5328" cy="453"/>
          </a:xfrm>
        </p:grpSpPr>
        <p:sp>
          <p:nvSpPr>
            <p:cNvPr id="16397" name="AutoShape 6"/>
            <p:cNvSpPr>
              <a:spLocks noChangeArrowheads="1"/>
            </p:cNvSpPr>
            <p:nvPr/>
          </p:nvSpPr>
          <p:spPr bwMode="auto">
            <a:xfrm>
              <a:off x="220" y="2431"/>
              <a:ext cx="5329" cy="454"/>
            </a:xfrm>
            <a:prstGeom prst="roundRect">
              <a:avLst>
                <a:gd name="adj" fmla="val 16667"/>
              </a:avLst>
            </a:prstGeom>
            <a:solidFill>
              <a:srgbClr val="E6E6E6"/>
            </a:solidFill>
            <a:ln w="12600">
              <a:solidFill>
                <a:srgbClr val="4C4C4C"/>
              </a:solidFill>
              <a:round/>
              <a:headEnd/>
              <a:tailEnd/>
            </a:ln>
          </p:spPr>
          <p:txBody>
            <a:bodyPr wrap="none"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lnSpc>
                  <a:spcPct val="90000"/>
                </a:lnSpc>
                <a:spcBef>
                  <a:spcPct val="0"/>
                </a:spcBef>
              </a:pPr>
              <a:endParaRPr lang="en-US" altLang="en-US" sz="2200">
                <a:solidFill>
                  <a:schemeClr val="hlink"/>
                </a:solidFill>
              </a:endParaRPr>
            </a:p>
          </p:txBody>
        </p:sp>
        <p:sp>
          <p:nvSpPr>
            <p:cNvPr id="16398" name="Text Box 7"/>
            <p:cNvSpPr txBox="1">
              <a:spLocks noChangeArrowheads="1"/>
            </p:cNvSpPr>
            <p:nvPr/>
          </p:nvSpPr>
          <p:spPr bwMode="auto">
            <a:xfrm>
              <a:off x="483" y="2472"/>
              <a:ext cx="4896"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7720" rIns="0" bIns="0"/>
            <a:lstStyle>
              <a:lvl1pPr defTabSz="449263" eaLnBrk="0" hangingPunct="0">
                <a:tabLst>
                  <a:tab pos="723900" algn="l"/>
                  <a:tab pos="1447800" algn="l"/>
                  <a:tab pos="2171700" algn="l"/>
                  <a:tab pos="2895600" algn="l"/>
                  <a:tab pos="3619500" algn="l"/>
                  <a:tab pos="4343400" algn="l"/>
                  <a:tab pos="5067300" algn="l"/>
                  <a:tab pos="5791200" algn="l"/>
                  <a:tab pos="6515100" algn="l"/>
                  <a:tab pos="7239000" algn="l"/>
                </a:tabLst>
                <a:defRPr sz="1600">
                  <a:solidFill>
                    <a:schemeClr val="tx1"/>
                  </a:solidFill>
                  <a:latin typeface="Arial" pitchFamily="34" charset="0"/>
                  <a:cs typeface="Arial" pitchFamily="34" charset="0"/>
                </a:defRPr>
              </a:lvl1pPr>
              <a:lvl2pPr marL="742950" indent="-285750" defTabSz="449263" eaLnBrk="0" hangingPunct="0">
                <a:tabLst>
                  <a:tab pos="723900" algn="l"/>
                  <a:tab pos="1447800" algn="l"/>
                  <a:tab pos="2171700" algn="l"/>
                  <a:tab pos="2895600" algn="l"/>
                  <a:tab pos="3619500" algn="l"/>
                  <a:tab pos="4343400" algn="l"/>
                  <a:tab pos="5067300" algn="l"/>
                  <a:tab pos="5791200" algn="l"/>
                  <a:tab pos="6515100" algn="l"/>
                  <a:tab pos="7239000" algn="l"/>
                </a:tabLst>
                <a:defRPr sz="1600">
                  <a:solidFill>
                    <a:schemeClr val="tx1"/>
                  </a:solidFill>
                  <a:latin typeface="Arial" pitchFamily="34" charset="0"/>
                  <a:cs typeface="Arial" pitchFamily="34" charset="0"/>
                </a:defRPr>
              </a:lvl2pPr>
              <a:lvl3pPr marL="1143000" indent="-228600" defTabSz="449263" eaLnBrk="0" hangingPunct="0">
                <a:tabLst>
                  <a:tab pos="723900" algn="l"/>
                  <a:tab pos="1447800" algn="l"/>
                  <a:tab pos="2171700" algn="l"/>
                  <a:tab pos="2895600" algn="l"/>
                  <a:tab pos="3619500" algn="l"/>
                  <a:tab pos="4343400" algn="l"/>
                  <a:tab pos="5067300" algn="l"/>
                  <a:tab pos="5791200" algn="l"/>
                  <a:tab pos="6515100" algn="l"/>
                  <a:tab pos="7239000" algn="l"/>
                </a:tabLst>
                <a:defRPr sz="1600">
                  <a:solidFill>
                    <a:schemeClr val="tx1"/>
                  </a:solidFill>
                  <a:latin typeface="Arial" pitchFamily="34" charset="0"/>
                  <a:cs typeface="Arial" pitchFamily="34" charset="0"/>
                </a:defRPr>
              </a:lvl3pPr>
              <a:lvl4pPr marL="1600200" indent="-228600" defTabSz="449263" eaLnBrk="0" hangingPunct="0">
                <a:tabLst>
                  <a:tab pos="723900" algn="l"/>
                  <a:tab pos="1447800" algn="l"/>
                  <a:tab pos="2171700" algn="l"/>
                  <a:tab pos="2895600" algn="l"/>
                  <a:tab pos="3619500" algn="l"/>
                  <a:tab pos="4343400" algn="l"/>
                  <a:tab pos="5067300" algn="l"/>
                  <a:tab pos="5791200" algn="l"/>
                  <a:tab pos="6515100" algn="l"/>
                  <a:tab pos="7239000" algn="l"/>
                </a:tabLst>
                <a:defRPr sz="1600">
                  <a:solidFill>
                    <a:schemeClr val="tx1"/>
                  </a:solidFill>
                  <a:latin typeface="Arial" pitchFamily="34" charset="0"/>
                  <a:cs typeface="Arial" pitchFamily="34" charset="0"/>
                </a:defRPr>
              </a:lvl4pPr>
              <a:lvl5pPr marL="2057400" indent="-228600" defTabSz="449263" eaLnBrk="0" hangingPunct="0">
                <a:tabLst>
                  <a:tab pos="723900" algn="l"/>
                  <a:tab pos="1447800" algn="l"/>
                  <a:tab pos="2171700" algn="l"/>
                  <a:tab pos="2895600" algn="l"/>
                  <a:tab pos="3619500" algn="l"/>
                  <a:tab pos="4343400" algn="l"/>
                  <a:tab pos="5067300" algn="l"/>
                  <a:tab pos="5791200" algn="l"/>
                  <a:tab pos="6515100" algn="l"/>
                  <a:tab pos="7239000" algn="l"/>
                </a:tabLst>
                <a:defRPr sz="1600">
                  <a:solidFill>
                    <a:schemeClr val="tx1"/>
                  </a:solidFill>
                  <a:latin typeface="Arial" pitchFamily="34" charset="0"/>
                  <a:cs typeface="Arial" pitchFamily="34" charset="0"/>
                </a:defRPr>
              </a:lvl5pPr>
              <a:lvl6pPr marL="2514600" indent="-228600" defTabSz="449263" eaLnBrk="0" fontAlgn="base" hangingPunct="0">
                <a:spcBef>
                  <a:spcPct val="50000"/>
                </a:spcBef>
                <a:spcAft>
                  <a:spcPct val="0"/>
                </a:spcAft>
                <a:tabLst>
                  <a:tab pos="723900" algn="l"/>
                  <a:tab pos="1447800" algn="l"/>
                  <a:tab pos="2171700" algn="l"/>
                  <a:tab pos="2895600" algn="l"/>
                  <a:tab pos="3619500" algn="l"/>
                  <a:tab pos="4343400" algn="l"/>
                  <a:tab pos="5067300" algn="l"/>
                  <a:tab pos="5791200" algn="l"/>
                  <a:tab pos="6515100" algn="l"/>
                  <a:tab pos="7239000" algn="l"/>
                </a:tabLst>
                <a:defRPr sz="1600">
                  <a:solidFill>
                    <a:schemeClr val="tx1"/>
                  </a:solidFill>
                  <a:latin typeface="Arial" pitchFamily="34" charset="0"/>
                  <a:cs typeface="Arial" pitchFamily="34" charset="0"/>
                </a:defRPr>
              </a:lvl6pPr>
              <a:lvl7pPr marL="2971800" indent="-228600" defTabSz="449263" eaLnBrk="0" fontAlgn="base" hangingPunct="0">
                <a:spcBef>
                  <a:spcPct val="50000"/>
                </a:spcBef>
                <a:spcAft>
                  <a:spcPct val="0"/>
                </a:spcAft>
                <a:tabLst>
                  <a:tab pos="723900" algn="l"/>
                  <a:tab pos="1447800" algn="l"/>
                  <a:tab pos="2171700" algn="l"/>
                  <a:tab pos="2895600" algn="l"/>
                  <a:tab pos="3619500" algn="l"/>
                  <a:tab pos="4343400" algn="l"/>
                  <a:tab pos="5067300" algn="l"/>
                  <a:tab pos="5791200" algn="l"/>
                  <a:tab pos="6515100" algn="l"/>
                  <a:tab pos="7239000" algn="l"/>
                </a:tabLst>
                <a:defRPr sz="1600">
                  <a:solidFill>
                    <a:schemeClr val="tx1"/>
                  </a:solidFill>
                  <a:latin typeface="Arial" pitchFamily="34" charset="0"/>
                  <a:cs typeface="Arial" pitchFamily="34" charset="0"/>
                </a:defRPr>
              </a:lvl7pPr>
              <a:lvl8pPr marL="3429000" indent="-228600" defTabSz="449263" eaLnBrk="0" fontAlgn="base" hangingPunct="0">
                <a:spcBef>
                  <a:spcPct val="50000"/>
                </a:spcBef>
                <a:spcAft>
                  <a:spcPct val="0"/>
                </a:spcAft>
                <a:tabLst>
                  <a:tab pos="723900" algn="l"/>
                  <a:tab pos="1447800" algn="l"/>
                  <a:tab pos="2171700" algn="l"/>
                  <a:tab pos="2895600" algn="l"/>
                  <a:tab pos="3619500" algn="l"/>
                  <a:tab pos="4343400" algn="l"/>
                  <a:tab pos="5067300" algn="l"/>
                  <a:tab pos="5791200" algn="l"/>
                  <a:tab pos="6515100" algn="l"/>
                  <a:tab pos="7239000" algn="l"/>
                </a:tabLst>
                <a:defRPr sz="1600">
                  <a:solidFill>
                    <a:schemeClr val="tx1"/>
                  </a:solidFill>
                  <a:latin typeface="Arial" pitchFamily="34" charset="0"/>
                  <a:cs typeface="Arial" pitchFamily="34" charset="0"/>
                </a:defRPr>
              </a:lvl8pPr>
              <a:lvl9pPr marL="3886200" indent="-228600" defTabSz="449263" eaLnBrk="0" fontAlgn="base" hangingPunct="0">
                <a:spcBef>
                  <a:spcPct val="50000"/>
                </a:spcBef>
                <a:spcAft>
                  <a:spcPct val="0"/>
                </a:spcAft>
                <a:tabLst>
                  <a:tab pos="723900" algn="l"/>
                  <a:tab pos="1447800" algn="l"/>
                  <a:tab pos="2171700" algn="l"/>
                  <a:tab pos="2895600" algn="l"/>
                  <a:tab pos="3619500" algn="l"/>
                  <a:tab pos="4343400" algn="l"/>
                  <a:tab pos="5067300" algn="l"/>
                  <a:tab pos="5791200" algn="l"/>
                  <a:tab pos="6515100" algn="l"/>
                  <a:tab pos="7239000" algn="l"/>
                </a:tabLst>
                <a:defRPr sz="1600">
                  <a:solidFill>
                    <a:schemeClr val="tx1"/>
                  </a:solidFill>
                  <a:latin typeface="Arial" pitchFamily="34" charset="0"/>
                  <a:cs typeface="Arial" pitchFamily="34" charset="0"/>
                </a:defRPr>
              </a:lvl9pPr>
            </a:lstStyle>
            <a:p>
              <a:pPr eaLnBrk="1">
                <a:lnSpc>
                  <a:spcPct val="89000"/>
                </a:lnSpc>
                <a:spcBef>
                  <a:spcPct val="0"/>
                </a:spcBef>
                <a:buClr>
                  <a:srgbClr val="000000"/>
                </a:buClr>
                <a:buSzPct val="100000"/>
                <a:buFont typeface="Times New Roman" pitchFamily="18" charset="0"/>
                <a:buNone/>
              </a:pPr>
              <a:r>
                <a:rPr lang="en-US" altLang="en-US" sz="1400" b="1">
                  <a:solidFill>
                    <a:srgbClr val="000000"/>
                  </a:solidFill>
                  <a:latin typeface="Courier New" pitchFamily="49" charset="0"/>
                  <a:ea typeface="SimSun" pitchFamily="2" charset="-122"/>
                </a:rPr>
                <a:t>SELECT COUNT(NAME) FROM ANIMALS </a:t>
              </a:r>
            </a:p>
            <a:p>
              <a:pPr eaLnBrk="1">
                <a:lnSpc>
                  <a:spcPct val="89000"/>
                </a:lnSpc>
                <a:spcBef>
                  <a:spcPct val="0"/>
                </a:spcBef>
                <a:buClr>
                  <a:srgbClr val="000000"/>
                </a:buClr>
                <a:buSzPct val="100000"/>
                <a:buFont typeface="Times New Roman" pitchFamily="18" charset="0"/>
                <a:buNone/>
              </a:pPr>
              <a:r>
                <a:rPr lang="en-US" altLang="en-US" sz="1400" b="1">
                  <a:solidFill>
                    <a:srgbClr val="000000"/>
                  </a:solidFill>
                  <a:latin typeface="Courier New" pitchFamily="49" charset="0"/>
                  <a:ea typeface="SimSun" pitchFamily="2" charset="-122"/>
                </a:rPr>
                <a:t>	WHERE NAME IN (Tiger, Lion …) </a:t>
              </a:r>
            </a:p>
            <a:p>
              <a:pPr eaLnBrk="1">
                <a:lnSpc>
                  <a:spcPct val="89000"/>
                </a:lnSpc>
                <a:spcBef>
                  <a:spcPct val="0"/>
                </a:spcBef>
                <a:buClr>
                  <a:srgbClr val="000000"/>
                </a:buClr>
                <a:buSzPct val="100000"/>
                <a:buFont typeface="Times New Roman" pitchFamily="18" charset="0"/>
                <a:buNone/>
              </a:pPr>
              <a:r>
                <a:rPr lang="en-US" altLang="en-US" sz="1400" b="1">
                  <a:solidFill>
                    <a:srgbClr val="000000"/>
                  </a:solidFill>
                  <a:latin typeface="Courier New" pitchFamily="49" charset="0"/>
                  <a:ea typeface="SimSun" pitchFamily="2" charset="-122"/>
                </a:rPr>
                <a:t>	GROUP BY NAME;</a:t>
              </a:r>
              <a:endParaRPr lang="en-US" altLang="en-US" sz="1400" b="1">
                <a:solidFill>
                  <a:srgbClr val="FF6633"/>
                </a:solidFill>
                <a:latin typeface="Courier New" pitchFamily="49" charset="0"/>
                <a:ea typeface="SimSun" pitchFamily="2" charset="-122"/>
              </a:endParaRPr>
            </a:p>
          </p:txBody>
        </p:sp>
      </p:grpSp>
      <p:grpSp>
        <p:nvGrpSpPr>
          <p:cNvPr id="16390" name="Group 25"/>
          <p:cNvGrpSpPr>
            <a:grpSpLocks/>
          </p:cNvGrpSpPr>
          <p:nvPr/>
        </p:nvGrpSpPr>
        <p:grpSpPr bwMode="auto">
          <a:xfrm>
            <a:off x="5064125" y="4003675"/>
            <a:ext cx="2624138" cy="2433638"/>
            <a:chOff x="2333" y="2265"/>
            <a:chExt cx="1653" cy="1533"/>
          </a:xfrm>
        </p:grpSpPr>
        <p:sp>
          <p:nvSpPr>
            <p:cNvPr id="16395" name="Rectangle 26"/>
            <p:cNvSpPr>
              <a:spLocks noChangeArrowheads="1"/>
            </p:cNvSpPr>
            <p:nvPr/>
          </p:nvSpPr>
          <p:spPr bwMode="auto">
            <a:xfrm>
              <a:off x="2333"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2</a:t>
              </a:r>
            </a:p>
          </p:txBody>
        </p:sp>
        <p:sp>
          <p:nvSpPr>
            <p:cNvPr id="16396" name="Rectangle 27"/>
            <p:cNvSpPr>
              <a:spLocks noChangeArrowheads="1"/>
            </p:cNvSpPr>
            <p:nvPr/>
          </p:nvSpPr>
          <p:spPr bwMode="auto">
            <a:xfrm>
              <a:off x="2478" y="2522"/>
              <a:ext cx="1128"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Tiger</a:t>
              </a:r>
            </a:p>
            <a:p>
              <a:pPr eaLnBrk="1" hangingPunct="1">
                <a:spcBef>
                  <a:spcPct val="0"/>
                </a:spcBef>
              </a:pPr>
              <a:r>
                <a:rPr lang="en-US" altLang="en-US"/>
                <a:t>Tiger</a:t>
              </a:r>
            </a:p>
            <a:p>
              <a:pPr eaLnBrk="1" hangingPunct="1">
                <a:spcBef>
                  <a:spcPct val="0"/>
                </a:spcBef>
              </a:pPr>
              <a:r>
                <a:rPr lang="en-US" altLang="en-US"/>
                <a:t>Wolf</a:t>
              </a:r>
            </a:p>
            <a:p>
              <a:pPr eaLnBrk="1" hangingPunct="1">
                <a:spcBef>
                  <a:spcPct val="0"/>
                </a:spcBef>
              </a:pPr>
              <a:r>
                <a:rPr lang="en-US" altLang="en-US"/>
                <a:t>Panther</a:t>
              </a:r>
            </a:p>
            <a:p>
              <a:pPr eaLnBrk="1" hangingPunct="1">
                <a:spcBef>
                  <a:spcPct val="0"/>
                </a:spcBef>
              </a:pPr>
              <a:r>
                <a:rPr lang="en-US" altLang="en-US"/>
                <a:t>…</a:t>
              </a:r>
            </a:p>
          </p:txBody>
        </p:sp>
      </p:grpSp>
      <p:grpSp>
        <p:nvGrpSpPr>
          <p:cNvPr id="16391" name="Group 28"/>
          <p:cNvGrpSpPr>
            <a:grpSpLocks/>
          </p:cNvGrpSpPr>
          <p:nvPr/>
        </p:nvGrpSpPr>
        <p:grpSpPr bwMode="auto">
          <a:xfrm>
            <a:off x="1557338" y="4003675"/>
            <a:ext cx="2624137" cy="2433638"/>
            <a:chOff x="270" y="2265"/>
            <a:chExt cx="1653" cy="1533"/>
          </a:xfrm>
        </p:grpSpPr>
        <p:sp>
          <p:nvSpPr>
            <p:cNvPr id="16393" name="Rectangle 29"/>
            <p:cNvSpPr>
              <a:spLocks noChangeArrowheads="1"/>
            </p:cNvSpPr>
            <p:nvPr/>
          </p:nvSpPr>
          <p:spPr bwMode="auto">
            <a:xfrm>
              <a:off x="270"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16394" name="Rectangle 30"/>
            <p:cNvSpPr>
              <a:spLocks noChangeArrowheads="1"/>
            </p:cNvSpPr>
            <p:nvPr/>
          </p:nvSpPr>
          <p:spPr bwMode="auto">
            <a:xfrm>
              <a:off x="444" y="2522"/>
              <a:ext cx="1128"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Tiger</a:t>
              </a:r>
            </a:p>
            <a:p>
              <a:pPr eaLnBrk="1" hangingPunct="1">
                <a:spcBef>
                  <a:spcPct val="0"/>
                </a:spcBef>
              </a:pPr>
              <a:r>
                <a:rPr lang="en-US" altLang="en-US"/>
                <a:t>Lion</a:t>
              </a:r>
            </a:p>
            <a:p>
              <a:pPr eaLnBrk="1" hangingPunct="1">
                <a:spcBef>
                  <a:spcPct val="0"/>
                </a:spcBef>
              </a:pPr>
              <a:r>
                <a:rPr lang="en-US" altLang="en-US"/>
                <a:t>Lion</a:t>
              </a:r>
            </a:p>
            <a:p>
              <a:pPr eaLnBrk="1" hangingPunct="1">
                <a:spcBef>
                  <a:spcPct val="0"/>
                </a:spcBef>
              </a:pPr>
              <a:r>
                <a:rPr lang="en-US" altLang="en-US"/>
                <a:t>Panther</a:t>
              </a:r>
            </a:p>
            <a:p>
              <a:pPr eaLnBrk="1" hangingPunct="1">
                <a:spcBef>
                  <a:spcPct val="0"/>
                </a:spcBef>
              </a:pPr>
              <a:r>
                <a:rPr lang="en-US" altLang="en-US"/>
                <a:t>Wolf</a:t>
              </a:r>
            </a:p>
            <a:p>
              <a:pPr eaLnBrk="1" hangingPunct="1">
                <a:spcBef>
                  <a:spcPct val="0"/>
                </a:spcBef>
              </a:pPr>
              <a:r>
                <a:rPr lang="en-US" altLang="en-US"/>
                <a:t>…</a:t>
              </a:r>
            </a:p>
          </p:txBody>
        </p:sp>
      </p:grpSp>
      <p:sp>
        <p:nvSpPr>
          <p:cNvPr id="2" name="Slide Number Placeholder 1"/>
          <p:cNvSpPr>
            <a:spLocks noGrp="1"/>
          </p:cNvSpPr>
          <p:nvPr>
            <p:ph type="sldNum" sz="quarter" idx="12"/>
          </p:nvPr>
        </p:nvSpPr>
        <p:spPr/>
        <p:txBody>
          <a:bodyPr/>
          <a:lstStyle/>
          <a:p>
            <a:fld id="{71BD4A25-22B2-48E3-9FC3-0D375F0F72AF}" type="slidenum">
              <a:rPr lang="en-US" smtClean="0"/>
              <a:t>36</a:t>
            </a:fld>
            <a:endParaRPr lang="en-US"/>
          </a:p>
        </p:txBody>
      </p:sp>
    </p:spTree>
    <p:extLst>
      <p:ext uri="{BB962C8B-B14F-4D97-AF65-F5344CB8AC3E}">
        <p14:creationId xmlns:p14="http://schemas.microsoft.com/office/powerpoint/2010/main" val="423153420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idx="4294967295"/>
          </p:nvPr>
        </p:nvSpPr>
        <p:spPr>
          <a:xfrm>
            <a:off x="165100" y="487363"/>
            <a:ext cx="8305800" cy="519112"/>
          </a:xfrm>
        </p:spPr>
        <p:txBody>
          <a:bodyPr lIns="91440" tIns="45720" rIns="91440" bIns="45720" anchor="b">
            <a:normAutofit fontScale="90000"/>
          </a:bodyPr>
          <a:lstStyle/>
          <a:p>
            <a:r>
              <a:rPr lang="en-US" altLang="en-US"/>
              <a:t>Map Input</a:t>
            </a:r>
          </a:p>
        </p:txBody>
      </p:sp>
      <p:sp>
        <p:nvSpPr>
          <p:cNvPr id="17411" name="Text Box 6"/>
          <p:cNvSpPr txBox="1">
            <a:spLocks noChangeArrowheads="1"/>
          </p:cNvSpPr>
          <p:nvPr/>
        </p:nvSpPr>
        <p:spPr bwMode="auto">
          <a:xfrm>
            <a:off x="428625" y="1006475"/>
            <a:ext cx="82708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defTabSz="407988" eaLnBrk="0" hangingPunct="0">
              <a:tabLst>
                <a:tab pos="169863"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1pPr>
            <a:lvl2pPr marL="742950" indent="-285750" defTabSz="407988" eaLnBrk="0" hangingPunct="0">
              <a:tabLst>
                <a:tab pos="169863"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2pPr>
            <a:lvl3pPr marL="1143000" indent="-228600" defTabSz="407988" eaLnBrk="0" hangingPunct="0">
              <a:tabLst>
                <a:tab pos="169863"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3pPr>
            <a:lvl4pPr marL="1600200" indent="-228600" defTabSz="407988" eaLnBrk="0" hangingPunct="0">
              <a:tabLst>
                <a:tab pos="169863"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4pPr>
            <a:lvl5pPr marL="2057400" indent="-228600" defTabSz="407988" eaLnBrk="0" hangingPunct="0">
              <a:tabLst>
                <a:tab pos="169863"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5pPr>
            <a:lvl6pPr marL="2514600" indent="-228600" defTabSz="407988" eaLnBrk="0" fontAlgn="base" hangingPunct="0">
              <a:spcBef>
                <a:spcPct val="50000"/>
              </a:spcBef>
              <a:spcAft>
                <a:spcPct val="0"/>
              </a:spcAft>
              <a:tabLst>
                <a:tab pos="169863"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6pPr>
            <a:lvl7pPr marL="2971800" indent="-228600" defTabSz="407988" eaLnBrk="0" fontAlgn="base" hangingPunct="0">
              <a:spcBef>
                <a:spcPct val="50000"/>
              </a:spcBef>
              <a:spcAft>
                <a:spcPct val="0"/>
              </a:spcAft>
              <a:tabLst>
                <a:tab pos="169863"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7pPr>
            <a:lvl8pPr marL="3429000" indent="-228600" defTabSz="407988" eaLnBrk="0" fontAlgn="base" hangingPunct="0">
              <a:spcBef>
                <a:spcPct val="50000"/>
              </a:spcBef>
              <a:spcAft>
                <a:spcPct val="0"/>
              </a:spcAft>
              <a:tabLst>
                <a:tab pos="169863"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8pPr>
            <a:lvl9pPr marL="3886200" indent="-228600" defTabSz="407988" eaLnBrk="0" fontAlgn="base" hangingPunct="0">
              <a:spcBef>
                <a:spcPct val="50000"/>
              </a:spcBef>
              <a:spcAft>
                <a:spcPct val="0"/>
              </a:spcAft>
              <a:tabLst>
                <a:tab pos="169863"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9pPr>
          </a:lstStyle>
          <a:p>
            <a:pPr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 Map Tasks need Key and Value pairs as input</a:t>
            </a:r>
          </a:p>
          <a:p>
            <a:pPr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 If no key is available it needs to be fabricated</a:t>
            </a:r>
          </a:p>
          <a:p>
            <a:pPr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 The mapping from input (files, web link, … ) to </a:t>
            </a:r>
          </a:p>
          <a:p>
            <a:pPr lvl="1" eaLnBrk="1">
              <a:spcBef>
                <a:spcPct val="0"/>
              </a:spcBef>
              <a:buClr>
                <a:srgbClr val="000000"/>
              </a:buClr>
              <a:buSzPct val="100000"/>
              <a:buFont typeface="Times New Roman" pitchFamily="18" charset="0"/>
              <a:buNone/>
            </a:pPr>
            <a:r>
              <a:rPr lang="en-CA" altLang="en-US" sz="2400">
                <a:solidFill>
                  <a:srgbClr val="000000"/>
                </a:solidFill>
                <a:ea typeface="MS Gothic" pitchFamily="49" charset="-128"/>
              </a:rPr>
              <a:t>&lt;key, 	value&gt; pairs is done in the InputFormat class</a:t>
            </a:r>
          </a:p>
          <a:p>
            <a:pPr eaLnBrk="1">
              <a:spcBef>
                <a:spcPct val="0"/>
              </a:spcBef>
              <a:buClr>
                <a:srgbClr val="000000"/>
              </a:buClr>
              <a:buSzPct val="100000"/>
              <a:buFont typeface="Times New Roman" pitchFamily="18" charset="0"/>
              <a:buNone/>
            </a:pPr>
            <a:r>
              <a:rPr lang="en-CA" altLang="en-US" sz="2000">
                <a:solidFill>
                  <a:srgbClr val="000000"/>
                </a:solidFill>
                <a:ea typeface="MS Gothic" pitchFamily="49" charset="-128"/>
              </a:rPr>
              <a:t> </a:t>
            </a:r>
          </a:p>
          <a:p>
            <a:pPr eaLnBrk="1">
              <a:spcBef>
                <a:spcPct val="0"/>
              </a:spcBef>
              <a:buClr>
                <a:srgbClr val="000000"/>
              </a:buClr>
              <a:buSzPct val="100000"/>
              <a:buFont typeface="Times New Roman" pitchFamily="18" charset="0"/>
              <a:buNone/>
            </a:pPr>
            <a:endParaRPr lang="en-CA" altLang="en-US" sz="2000">
              <a:solidFill>
                <a:srgbClr val="000000"/>
              </a:solidFill>
              <a:ea typeface="MS Gothic" pitchFamily="49" charset="-128"/>
            </a:endParaRPr>
          </a:p>
          <a:p>
            <a:pPr eaLnBrk="1" hangingPunct="1"/>
            <a:endParaRPr lang="en-CA" altLang="en-US" sz="1500">
              <a:solidFill>
                <a:srgbClr val="0000FF"/>
              </a:solidFill>
              <a:latin typeface="Courier New" pitchFamily="49" charset="0"/>
              <a:ea typeface="MS Gothic" pitchFamily="49" charset="-128"/>
              <a:cs typeface="Courier New" pitchFamily="49" charset="0"/>
            </a:endParaRPr>
          </a:p>
          <a:p>
            <a:pPr eaLnBrk="1">
              <a:spcBef>
                <a:spcPct val="0"/>
              </a:spcBef>
              <a:buClr>
                <a:srgbClr val="000000"/>
              </a:buClr>
              <a:buSzPct val="100000"/>
              <a:buFont typeface="Times New Roman" pitchFamily="18" charset="0"/>
              <a:buNone/>
            </a:pPr>
            <a:endParaRPr lang="en-CA" altLang="en-US" sz="1100">
              <a:solidFill>
                <a:srgbClr val="000000"/>
              </a:solidFill>
              <a:latin typeface="Courier New" pitchFamily="49" charset="0"/>
              <a:ea typeface="MS Gothic" pitchFamily="49" charset="-128"/>
              <a:cs typeface="Courier New" pitchFamily="49" charset="0"/>
            </a:endParaRPr>
          </a:p>
        </p:txBody>
      </p:sp>
      <p:grpSp>
        <p:nvGrpSpPr>
          <p:cNvPr id="17412" name="Group 31"/>
          <p:cNvGrpSpPr>
            <a:grpSpLocks/>
          </p:cNvGrpSpPr>
          <p:nvPr/>
        </p:nvGrpSpPr>
        <p:grpSpPr bwMode="auto">
          <a:xfrm>
            <a:off x="4872038" y="3376613"/>
            <a:ext cx="2624137" cy="2433637"/>
            <a:chOff x="2333" y="2265"/>
            <a:chExt cx="1653" cy="1533"/>
          </a:xfrm>
        </p:grpSpPr>
        <p:sp>
          <p:nvSpPr>
            <p:cNvPr id="17417" name="Rectangle 32"/>
            <p:cNvSpPr>
              <a:spLocks noChangeArrowheads="1"/>
            </p:cNvSpPr>
            <p:nvPr/>
          </p:nvSpPr>
          <p:spPr bwMode="auto">
            <a:xfrm>
              <a:off x="2333"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2</a:t>
              </a:r>
            </a:p>
          </p:txBody>
        </p:sp>
        <p:sp>
          <p:nvSpPr>
            <p:cNvPr id="17418" name="Rectangle 33"/>
            <p:cNvSpPr>
              <a:spLocks noChangeArrowheads="1"/>
            </p:cNvSpPr>
            <p:nvPr/>
          </p:nvSpPr>
          <p:spPr bwMode="auto">
            <a:xfrm>
              <a:off x="2478" y="2522"/>
              <a:ext cx="1128"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sz="1400"/>
                <a:t>&lt;Tiger, Tiger&gt;</a:t>
              </a:r>
            </a:p>
            <a:p>
              <a:pPr eaLnBrk="1" hangingPunct="1">
                <a:spcBef>
                  <a:spcPct val="0"/>
                </a:spcBef>
              </a:pPr>
              <a:r>
                <a:rPr lang="en-US" altLang="en-US" sz="1400"/>
                <a:t>&lt;Tiger, Tiger&gt;</a:t>
              </a:r>
            </a:p>
            <a:p>
              <a:pPr eaLnBrk="1" hangingPunct="1">
                <a:spcBef>
                  <a:spcPct val="0"/>
                </a:spcBef>
              </a:pPr>
              <a:r>
                <a:rPr lang="en-US" altLang="en-US" sz="1400"/>
                <a:t>&lt;Wolf, Wolf&gt;</a:t>
              </a:r>
            </a:p>
            <a:p>
              <a:pPr eaLnBrk="1" hangingPunct="1">
                <a:spcBef>
                  <a:spcPct val="0"/>
                </a:spcBef>
              </a:pPr>
              <a:r>
                <a:rPr lang="en-US" altLang="en-US" sz="1400"/>
                <a:t>&lt;Panther, Panther&gt;</a:t>
              </a:r>
            </a:p>
            <a:p>
              <a:pPr eaLnBrk="1" hangingPunct="1">
                <a:spcBef>
                  <a:spcPct val="0"/>
                </a:spcBef>
              </a:pPr>
              <a:r>
                <a:rPr lang="en-US" altLang="en-US" sz="1400"/>
                <a:t>…</a:t>
              </a:r>
            </a:p>
          </p:txBody>
        </p:sp>
      </p:grpSp>
      <p:grpSp>
        <p:nvGrpSpPr>
          <p:cNvPr id="17413" name="Group 34"/>
          <p:cNvGrpSpPr>
            <a:grpSpLocks/>
          </p:cNvGrpSpPr>
          <p:nvPr/>
        </p:nvGrpSpPr>
        <p:grpSpPr bwMode="auto">
          <a:xfrm>
            <a:off x="1739900" y="3376613"/>
            <a:ext cx="2624138" cy="2433637"/>
            <a:chOff x="270" y="2265"/>
            <a:chExt cx="1653" cy="1533"/>
          </a:xfrm>
        </p:grpSpPr>
        <p:sp>
          <p:nvSpPr>
            <p:cNvPr id="17415" name="Rectangle 35"/>
            <p:cNvSpPr>
              <a:spLocks noChangeArrowheads="1"/>
            </p:cNvSpPr>
            <p:nvPr/>
          </p:nvSpPr>
          <p:spPr bwMode="auto">
            <a:xfrm>
              <a:off x="270"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17416" name="Rectangle 36"/>
            <p:cNvSpPr>
              <a:spLocks noChangeArrowheads="1"/>
            </p:cNvSpPr>
            <p:nvPr/>
          </p:nvSpPr>
          <p:spPr bwMode="auto">
            <a:xfrm>
              <a:off x="444" y="2522"/>
              <a:ext cx="1128"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sz="1400"/>
                <a:t>&lt;Tiger, Tiger&gt;</a:t>
              </a:r>
            </a:p>
            <a:p>
              <a:pPr eaLnBrk="1" hangingPunct="1">
                <a:spcBef>
                  <a:spcPct val="0"/>
                </a:spcBef>
              </a:pPr>
              <a:r>
                <a:rPr lang="en-US" altLang="en-US" sz="1400"/>
                <a:t>&lt;Lion, Lion&gt;</a:t>
              </a:r>
            </a:p>
            <a:p>
              <a:pPr eaLnBrk="1" hangingPunct="1">
                <a:spcBef>
                  <a:spcPct val="0"/>
                </a:spcBef>
              </a:pPr>
              <a:r>
                <a:rPr lang="en-US" altLang="en-US" sz="1400"/>
                <a:t>&lt;Lion, Lion&gt;</a:t>
              </a:r>
            </a:p>
            <a:p>
              <a:pPr eaLnBrk="1" hangingPunct="1">
                <a:spcBef>
                  <a:spcPct val="0"/>
                </a:spcBef>
              </a:pPr>
              <a:r>
                <a:rPr lang="en-US" altLang="en-US" sz="1400"/>
                <a:t>&lt;Panther, Panther&gt;</a:t>
              </a:r>
            </a:p>
            <a:p>
              <a:pPr eaLnBrk="1" hangingPunct="1">
                <a:spcBef>
                  <a:spcPct val="0"/>
                </a:spcBef>
              </a:pPr>
              <a:r>
                <a:rPr lang="en-US" altLang="en-US" sz="1400"/>
                <a:t>&lt;Wolf, Wolf&gt;</a:t>
              </a:r>
            </a:p>
            <a:p>
              <a:pPr eaLnBrk="1" hangingPunct="1">
                <a:spcBef>
                  <a:spcPct val="0"/>
                </a:spcBef>
              </a:pPr>
              <a:r>
                <a:rPr lang="en-US" altLang="en-US" sz="1400"/>
                <a:t>…</a:t>
              </a:r>
            </a:p>
          </p:txBody>
        </p:sp>
      </p:grpSp>
      <p:sp>
        <p:nvSpPr>
          <p:cNvPr id="2" name="Slide Number Placeholder 1"/>
          <p:cNvSpPr>
            <a:spLocks noGrp="1"/>
          </p:cNvSpPr>
          <p:nvPr>
            <p:ph type="sldNum" sz="quarter" idx="12"/>
          </p:nvPr>
        </p:nvSpPr>
        <p:spPr/>
        <p:txBody>
          <a:bodyPr/>
          <a:lstStyle/>
          <a:p>
            <a:fld id="{71BD4A25-22B2-48E3-9FC3-0D375F0F72AF}" type="slidenum">
              <a:rPr lang="en-US" smtClean="0"/>
              <a:t>37</a:t>
            </a:fld>
            <a:endParaRPr lang="en-US"/>
          </a:p>
        </p:txBody>
      </p:sp>
    </p:spTree>
    <p:extLst>
      <p:ext uri="{BB962C8B-B14F-4D97-AF65-F5344CB8AC3E}">
        <p14:creationId xmlns:p14="http://schemas.microsoft.com/office/powerpoint/2010/main" val="356096551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idx="4294967295"/>
          </p:nvPr>
        </p:nvSpPr>
        <p:spPr>
          <a:xfrm>
            <a:off x="165100" y="487363"/>
            <a:ext cx="8305800" cy="519112"/>
          </a:xfrm>
        </p:spPr>
        <p:txBody>
          <a:bodyPr lIns="91440" tIns="45720" rIns="91440" bIns="45720" anchor="b">
            <a:normAutofit fontScale="90000"/>
          </a:bodyPr>
          <a:lstStyle/>
          <a:p>
            <a:r>
              <a:rPr lang="en-US" altLang="en-US"/>
              <a:t>Map Task</a:t>
            </a:r>
          </a:p>
        </p:txBody>
      </p:sp>
      <p:sp>
        <p:nvSpPr>
          <p:cNvPr id="18435" name="Text Box 6"/>
          <p:cNvSpPr txBox="1">
            <a:spLocks noChangeArrowheads="1"/>
          </p:cNvSpPr>
          <p:nvPr/>
        </p:nvSpPr>
        <p:spPr bwMode="auto">
          <a:xfrm>
            <a:off x="428625" y="1006475"/>
            <a:ext cx="82708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5pPr>
            <a:lvl6pPr marL="25146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6pPr>
            <a:lvl7pPr marL="29718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7pPr>
            <a:lvl8pPr marL="34290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8pPr>
            <a:lvl9pPr marL="38862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9pPr>
          </a:lstStyle>
          <a:p>
            <a:pPr eaLnBrk="1">
              <a:spcBef>
                <a:spcPct val="0"/>
              </a:spcBef>
              <a:buClr>
                <a:srgbClr val="000000"/>
              </a:buClr>
              <a:buSzPct val="100000"/>
              <a:buFont typeface="Times New Roman" pitchFamily="18" charset="0"/>
              <a:buChar char="•"/>
            </a:pPr>
            <a:r>
              <a:rPr lang="en-CA" altLang="en-US" sz="2000">
                <a:solidFill>
                  <a:srgbClr val="000000"/>
                </a:solidFill>
                <a:ea typeface="MS Gothic" pitchFamily="49" charset="-128"/>
              </a:rPr>
              <a:t> We have two tasks in our map task</a:t>
            </a:r>
          </a:p>
          <a:p>
            <a:pPr lvl="1" eaLnBrk="1">
              <a:spcBef>
                <a:spcPct val="0"/>
              </a:spcBef>
              <a:buClr>
                <a:srgbClr val="000000"/>
              </a:buClr>
              <a:buSzPct val="100000"/>
              <a:buFont typeface="Times New Roman" pitchFamily="18" charset="0"/>
              <a:buChar char="•"/>
            </a:pPr>
            <a:r>
              <a:rPr lang="en-CA" altLang="en-US" sz="2000">
                <a:solidFill>
                  <a:srgbClr val="000000"/>
                </a:solidFill>
                <a:ea typeface="MS Gothic" pitchFamily="49" charset="-128"/>
              </a:rPr>
              <a:t>Filter non big cat rows</a:t>
            </a:r>
          </a:p>
          <a:p>
            <a:pPr lvl="1" eaLnBrk="1">
              <a:spcBef>
                <a:spcPct val="0"/>
              </a:spcBef>
              <a:buClr>
                <a:srgbClr val="000000"/>
              </a:buClr>
              <a:buSzPct val="100000"/>
              <a:buFont typeface="Times New Roman" pitchFamily="18" charset="0"/>
              <a:buChar char="•"/>
            </a:pPr>
            <a:r>
              <a:rPr lang="en-CA" altLang="en-US" sz="2000">
                <a:solidFill>
                  <a:srgbClr val="000000"/>
                </a:solidFill>
                <a:ea typeface="MS Gothic" pitchFamily="49" charset="-128"/>
              </a:rPr>
              <a:t>Prepare count by transforming to </a:t>
            </a:r>
          </a:p>
          <a:p>
            <a:pPr lvl="2" eaLnBrk="1">
              <a:spcBef>
                <a:spcPct val="0"/>
              </a:spcBef>
              <a:buClr>
                <a:srgbClr val="000000"/>
              </a:buClr>
              <a:buSzPct val="100000"/>
              <a:buFont typeface="Times New Roman" pitchFamily="18" charset="0"/>
              <a:buChar char="•"/>
            </a:pPr>
            <a:r>
              <a:rPr lang="en-CA" altLang="en-US" sz="2000">
                <a:solidFill>
                  <a:srgbClr val="000000"/>
                </a:solidFill>
                <a:ea typeface="MS Gothic" pitchFamily="49" charset="-128"/>
              </a:rPr>
              <a:t>&lt;Text(name), Integer(1)&gt;</a:t>
            </a:r>
          </a:p>
          <a:p>
            <a:pPr eaLnBrk="1">
              <a:spcBef>
                <a:spcPct val="0"/>
              </a:spcBef>
              <a:buClr>
                <a:srgbClr val="000000"/>
              </a:buClr>
              <a:buSzPct val="100000"/>
              <a:buFont typeface="Times New Roman" pitchFamily="18" charset="0"/>
              <a:buNone/>
            </a:pPr>
            <a:r>
              <a:rPr lang="en-CA" altLang="en-US" sz="2000">
                <a:solidFill>
                  <a:srgbClr val="000000"/>
                </a:solidFill>
                <a:ea typeface="MS Gothic" pitchFamily="49" charset="-128"/>
              </a:rPr>
              <a:t> </a:t>
            </a:r>
          </a:p>
          <a:p>
            <a:pPr eaLnBrk="1">
              <a:spcBef>
                <a:spcPct val="0"/>
              </a:spcBef>
              <a:buClr>
                <a:srgbClr val="000000"/>
              </a:buClr>
              <a:buSzPct val="100000"/>
              <a:buFont typeface="Times New Roman" pitchFamily="18" charset="0"/>
              <a:buNone/>
            </a:pPr>
            <a:endParaRPr lang="en-CA" altLang="en-US" sz="2000">
              <a:solidFill>
                <a:srgbClr val="000000"/>
              </a:solidFill>
              <a:ea typeface="MS Gothic" pitchFamily="49" charset="-128"/>
            </a:endParaRPr>
          </a:p>
          <a:p>
            <a:pPr eaLnBrk="1" hangingPunct="1"/>
            <a:endParaRPr lang="en-CA" altLang="en-US" sz="1500">
              <a:solidFill>
                <a:srgbClr val="0000FF"/>
              </a:solidFill>
              <a:latin typeface="Courier New" pitchFamily="49" charset="0"/>
              <a:ea typeface="MS Gothic" pitchFamily="49" charset="-128"/>
              <a:cs typeface="Courier New" pitchFamily="49" charset="0"/>
            </a:endParaRPr>
          </a:p>
          <a:p>
            <a:pPr eaLnBrk="1">
              <a:spcBef>
                <a:spcPct val="0"/>
              </a:spcBef>
              <a:buClr>
                <a:srgbClr val="000000"/>
              </a:buClr>
              <a:buSzPct val="100000"/>
              <a:buFont typeface="Times New Roman" pitchFamily="18" charset="0"/>
              <a:buNone/>
            </a:pPr>
            <a:endParaRPr lang="en-CA" altLang="en-US" sz="1100">
              <a:solidFill>
                <a:srgbClr val="000000"/>
              </a:solidFill>
              <a:latin typeface="Courier New" pitchFamily="49" charset="0"/>
              <a:ea typeface="MS Gothic" pitchFamily="49" charset="-128"/>
              <a:cs typeface="Courier New" pitchFamily="49" charset="0"/>
            </a:endParaRPr>
          </a:p>
        </p:txBody>
      </p:sp>
      <p:grpSp>
        <p:nvGrpSpPr>
          <p:cNvPr id="18436" name="Group 9"/>
          <p:cNvGrpSpPr>
            <a:grpSpLocks/>
          </p:cNvGrpSpPr>
          <p:nvPr/>
        </p:nvGrpSpPr>
        <p:grpSpPr bwMode="auto">
          <a:xfrm>
            <a:off x="6075363" y="2386013"/>
            <a:ext cx="2624137" cy="1943100"/>
            <a:chOff x="270" y="2265"/>
            <a:chExt cx="1653" cy="1533"/>
          </a:xfrm>
        </p:grpSpPr>
        <p:sp>
          <p:nvSpPr>
            <p:cNvPr id="18456" name="Rectangle 5"/>
            <p:cNvSpPr>
              <a:spLocks noChangeArrowheads="1"/>
            </p:cNvSpPr>
            <p:nvPr/>
          </p:nvSpPr>
          <p:spPr bwMode="auto">
            <a:xfrm>
              <a:off x="270"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18457" name="Rectangle 7"/>
            <p:cNvSpPr>
              <a:spLocks noChangeArrowheads="1"/>
            </p:cNvSpPr>
            <p:nvPr/>
          </p:nvSpPr>
          <p:spPr bwMode="auto">
            <a:xfrm>
              <a:off x="444" y="2522"/>
              <a:ext cx="1253"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sz="1400"/>
                <a:t>&lt;Tiger, 1&gt;</a:t>
              </a:r>
            </a:p>
            <a:p>
              <a:pPr eaLnBrk="1" hangingPunct="1">
                <a:spcBef>
                  <a:spcPct val="0"/>
                </a:spcBef>
              </a:pPr>
              <a:r>
                <a:rPr lang="en-US" altLang="en-US" sz="1400"/>
                <a:t>&lt;Lion, 1&gt;</a:t>
              </a:r>
            </a:p>
            <a:p>
              <a:pPr eaLnBrk="1" hangingPunct="1">
                <a:spcBef>
                  <a:spcPct val="0"/>
                </a:spcBef>
              </a:pPr>
              <a:r>
                <a:rPr lang="en-US" altLang="en-US" sz="1400"/>
                <a:t>&lt;Lion, 1&gt;</a:t>
              </a:r>
            </a:p>
            <a:p>
              <a:pPr eaLnBrk="1" hangingPunct="1">
                <a:spcBef>
                  <a:spcPct val="0"/>
                </a:spcBef>
              </a:pPr>
              <a:r>
                <a:rPr lang="en-US" altLang="en-US" sz="1400"/>
                <a:t>&lt;Panther, 1&gt;</a:t>
              </a:r>
            </a:p>
            <a:p>
              <a:pPr eaLnBrk="1" hangingPunct="1">
                <a:spcBef>
                  <a:spcPct val="0"/>
                </a:spcBef>
              </a:pPr>
              <a:r>
                <a:rPr lang="en-US" altLang="en-US" sz="1400"/>
                <a:t>…</a:t>
              </a:r>
            </a:p>
          </p:txBody>
        </p:sp>
      </p:grpSp>
      <p:grpSp>
        <p:nvGrpSpPr>
          <p:cNvPr id="18437" name="Group 10"/>
          <p:cNvGrpSpPr>
            <a:grpSpLocks/>
          </p:cNvGrpSpPr>
          <p:nvPr/>
        </p:nvGrpSpPr>
        <p:grpSpPr bwMode="auto">
          <a:xfrm>
            <a:off x="6075363" y="4522788"/>
            <a:ext cx="2624137" cy="1965325"/>
            <a:chOff x="2333" y="2265"/>
            <a:chExt cx="1653" cy="1533"/>
          </a:xfrm>
        </p:grpSpPr>
        <p:sp>
          <p:nvSpPr>
            <p:cNvPr id="18454" name="Rectangle 6"/>
            <p:cNvSpPr>
              <a:spLocks noChangeArrowheads="1"/>
            </p:cNvSpPr>
            <p:nvPr/>
          </p:nvSpPr>
          <p:spPr bwMode="auto">
            <a:xfrm>
              <a:off x="2333"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2</a:t>
              </a:r>
            </a:p>
          </p:txBody>
        </p:sp>
        <p:sp>
          <p:nvSpPr>
            <p:cNvPr id="18455" name="Rectangle 8"/>
            <p:cNvSpPr>
              <a:spLocks noChangeArrowheads="1"/>
            </p:cNvSpPr>
            <p:nvPr/>
          </p:nvSpPr>
          <p:spPr bwMode="auto">
            <a:xfrm>
              <a:off x="2478" y="2522"/>
              <a:ext cx="1266"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sz="1400"/>
                <a:t>&lt;Tiger, 1&gt;</a:t>
              </a:r>
            </a:p>
            <a:p>
              <a:pPr eaLnBrk="1" hangingPunct="1">
                <a:spcBef>
                  <a:spcPct val="0"/>
                </a:spcBef>
              </a:pPr>
              <a:r>
                <a:rPr lang="en-US" altLang="en-US" sz="1400"/>
                <a:t>&lt;Tiger,1&gt;</a:t>
              </a:r>
            </a:p>
            <a:p>
              <a:pPr eaLnBrk="1" hangingPunct="1">
                <a:spcBef>
                  <a:spcPct val="0"/>
                </a:spcBef>
              </a:pPr>
              <a:r>
                <a:rPr lang="en-US" altLang="en-US" sz="1400"/>
                <a:t>&lt;Panther, 1&gt;</a:t>
              </a:r>
            </a:p>
            <a:p>
              <a:pPr eaLnBrk="1" hangingPunct="1">
                <a:spcBef>
                  <a:spcPct val="0"/>
                </a:spcBef>
              </a:pPr>
              <a:r>
                <a:rPr lang="en-US" altLang="en-US" sz="1400"/>
                <a:t>…</a:t>
              </a:r>
            </a:p>
          </p:txBody>
        </p:sp>
      </p:grpSp>
      <p:grpSp>
        <p:nvGrpSpPr>
          <p:cNvPr id="18438" name="Group 11"/>
          <p:cNvGrpSpPr>
            <a:grpSpLocks/>
          </p:cNvGrpSpPr>
          <p:nvPr/>
        </p:nvGrpSpPr>
        <p:grpSpPr bwMode="auto">
          <a:xfrm>
            <a:off x="428625" y="2386013"/>
            <a:ext cx="2624138" cy="1943100"/>
            <a:chOff x="270" y="2265"/>
            <a:chExt cx="1653" cy="1533"/>
          </a:xfrm>
        </p:grpSpPr>
        <p:sp>
          <p:nvSpPr>
            <p:cNvPr id="18452" name="Rectangle 12"/>
            <p:cNvSpPr>
              <a:spLocks noChangeArrowheads="1"/>
            </p:cNvSpPr>
            <p:nvPr/>
          </p:nvSpPr>
          <p:spPr bwMode="auto">
            <a:xfrm>
              <a:off x="270"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18453" name="Rectangle 13"/>
            <p:cNvSpPr>
              <a:spLocks noChangeArrowheads="1"/>
            </p:cNvSpPr>
            <p:nvPr/>
          </p:nvSpPr>
          <p:spPr bwMode="auto">
            <a:xfrm>
              <a:off x="444" y="2522"/>
              <a:ext cx="1253"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sz="1400"/>
                <a:t>&lt;Tiger, Tiger&gt;</a:t>
              </a:r>
            </a:p>
            <a:p>
              <a:pPr eaLnBrk="1" hangingPunct="1">
                <a:spcBef>
                  <a:spcPct val="0"/>
                </a:spcBef>
              </a:pPr>
              <a:r>
                <a:rPr lang="en-US" altLang="en-US" sz="1400"/>
                <a:t>&lt;Lion, Lion&gt;</a:t>
              </a:r>
            </a:p>
            <a:p>
              <a:pPr eaLnBrk="1" hangingPunct="1">
                <a:spcBef>
                  <a:spcPct val="0"/>
                </a:spcBef>
              </a:pPr>
              <a:r>
                <a:rPr lang="en-US" altLang="en-US" sz="1400"/>
                <a:t>&lt;Lion, Lion&gt;</a:t>
              </a:r>
            </a:p>
            <a:p>
              <a:pPr eaLnBrk="1" hangingPunct="1">
                <a:spcBef>
                  <a:spcPct val="0"/>
                </a:spcBef>
              </a:pPr>
              <a:r>
                <a:rPr lang="en-US" altLang="en-US" sz="1400"/>
                <a:t>&lt;Panther, Panther&gt;</a:t>
              </a:r>
            </a:p>
            <a:p>
              <a:pPr eaLnBrk="1" hangingPunct="1">
                <a:spcBef>
                  <a:spcPct val="0"/>
                </a:spcBef>
              </a:pPr>
              <a:r>
                <a:rPr lang="en-US" altLang="en-US" sz="1400">
                  <a:solidFill>
                    <a:srgbClr val="FF0000"/>
                  </a:solidFill>
                </a:rPr>
                <a:t>&lt;Wolf, Wolf&gt;</a:t>
              </a:r>
            </a:p>
            <a:p>
              <a:pPr eaLnBrk="1" hangingPunct="1">
                <a:spcBef>
                  <a:spcPct val="0"/>
                </a:spcBef>
              </a:pPr>
              <a:r>
                <a:rPr lang="en-US" altLang="en-US" sz="1400"/>
                <a:t>…</a:t>
              </a:r>
            </a:p>
          </p:txBody>
        </p:sp>
      </p:grpSp>
      <p:grpSp>
        <p:nvGrpSpPr>
          <p:cNvPr id="18439" name="Group 14"/>
          <p:cNvGrpSpPr>
            <a:grpSpLocks/>
          </p:cNvGrpSpPr>
          <p:nvPr/>
        </p:nvGrpSpPr>
        <p:grpSpPr bwMode="auto">
          <a:xfrm>
            <a:off x="428625" y="4522788"/>
            <a:ext cx="2624138" cy="1965325"/>
            <a:chOff x="2333" y="2265"/>
            <a:chExt cx="1653" cy="1533"/>
          </a:xfrm>
        </p:grpSpPr>
        <p:sp>
          <p:nvSpPr>
            <p:cNvPr id="18450" name="Rectangle 15"/>
            <p:cNvSpPr>
              <a:spLocks noChangeArrowheads="1"/>
            </p:cNvSpPr>
            <p:nvPr/>
          </p:nvSpPr>
          <p:spPr bwMode="auto">
            <a:xfrm>
              <a:off x="2333"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2</a:t>
              </a:r>
            </a:p>
          </p:txBody>
        </p:sp>
        <p:sp>
          <p:nvSpPr>
            <p:cNvPr id="18451" name="Rectangle 16"/>
            <p:cNvSpPr>
              <a:spLocks noChangeArrowheads="1"/>
            </p:cNvSpPr>
            <p:nvPr/>
          </p:nvSpPr>
          <p:spPr bwMode="auto">
            <a:xfrm>
              <a:off x="2478" y="2522"/>
              <a:ext cx="1266"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sz="1400"/>
                <a:t>&lt;Tiger, Tiger&gt;</a:t>
              </a:r>
            </a:p>
            <a:p>
              <a:pPr eaLnBrk="1" hangingPunct="1">
                <a:spcBef>
                  <a:spcPct val="0"/>
                </a:spcBef>
              </a:pPr>
              <a:r>
                <a:rPr lang="en-US" altLang="en-US" sz="1400"/>
                <a:t>&lt;Tiger, Tiger&gt;</a:t>
              </a:r>
            </a:p>
            <a:p>
              <a:pPr eaLnBrk="1" hangingPunct="1">
                <a:spcBef>
                  <a:spcPct val="0"/>
                </a:spcBef>
              </a:pPr>
              <a:r>
                <a:rPr lang="en-US" altLang="en-US" sz="1400">
                  <a:solidFill>
                    <a:srgbClr val="FF0000"/>
                  </a:solidFill>
                </a:rPr>
                <a:t>&lt;Wolf, Wolf&gt;</a:t>
              </a:r>
            </a:p>
            <a:p>
              <a:pPr eaLnBrk="1" hangingPunct="1">
                <a:spcBef>
                  <a:spcPct val="0"/>
                </a:spcBef>
              </a:pPr>
              <a:r>
                <a:rPr lang="en-US" altLang="en-US" sz="1400"/>
                <a:t>&lt;Panther, Panther&gt;</a:t>
              </a:r>
            </a:p>
            <a:p>
              <a:pPr eaLnBrk="1" hangingPunct="1">
                <a:spcBef>
                  <a:spcPct val="0"/>
                </a:spcBef>
              </a:pPr>
              <a:r>
                <a:rPr lang="en-US" altLang="en-US" sz="1400"/>
                <a:t>…</a:t>
              </a:r>
            </a:p>
          </p:txBody>
        </p:sp>
      </p:grpSp>
      <p:sp>
        <p:nvSpPr>
          <p:cNvPr id="18440" name="Line 17"/>
          <p:cNvSpPr>
            <a:spLocks noChangeShapeType="1"/>
          </p:cNvSpPr>
          <p:nvPr/>
        </p:nvSpPr>
        <p:spPr bwMode="auto">
          <a:xfrm>
            <a:off x="2693988" y="2879725"/>
            <a:ext cx="3657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441" name="Line 19"/>
          <p:cNvSpPr>
            <a:spLocks noChangeShapeType="1"/>
          </p:cNvSpPr>
          <p:nvPr/>
        </p:nvSpPr>
        <p:spPr bwMode="auto">
          <a:xfrm>
            <a:off x="2693988" y="5033963"/>
            <a:ext cx="3611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8442" name="Text Box 20"/>
          <p:cNvSpPr txBox="1">
            <a:spLocks noChangeArrowheads="1"/>
          </p:cNvSpPr>
          <p:nvPr/>
        </p:nvSpPr>
        <p:spPr bwMode="auto">
          <a:xfrm>
            <a:off x="3287713" y="5907088"/>
            <a:ext cx="25812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dirty="0"/>
              <a:t>Map Tasks are executed locally on each split</a:t>
            </a:r>
          </a:p>
        </p:txBody>
      </p:sp>
      <p:grpSp>
        <p:nvGrpSpPr>
          <p:cNvPr id="18443" name="Group 21"/>
          <p:cNvGrpSpPr>
            <a:grpSpLocks/>
          </p:cNvGrpSpPr>
          <p:nvPr/>
        </p:nvGrpSpPr>
        <p:grpSpPr bwMode="auto">
          <a:xfrm>
            <a:off x="6075363" y="2386013"/>
            <a:ext cx="2624137" cy="1943100"/>
            <a:chOff x="270" y="2265"/>
            <a:chExt cx="1653" cy="1533"/>
          </a:xfrm>
        </p:grpSpPr>
        <p:sp>
          <p:nvSpPr>
            <p:cNvPr id="18448" name="Rectangle 22"/>
            <p:cNvSpPr>
              <a:spLocks noChangeArrowheads="1"/>
            </p:cNvSpPr>
            <p:nvPr/>
          </p:nvSpPr>
          <p:spPr bwMode="auto">
            <a:xfrm>
              <a:off x="270"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18449" name="Rectangle 23"/>
            <p:cNvSpPr>
              <a:spLocks noChangeArrowheads="1"/>
            </p:cNvSpPr>
            <p:nvPr/>
          </p:nvSpPr>
          <p:spPr bwMode="auto">
            <a:xfrm>
              <a:off x="444" y="2522"/>
              <a:ext cx="1253"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sz="1400"/>
                <a:t>&lt;Tiger, 1&gt;</a:t>
              </a:r>
            </a:p>
            <a:p>
              <a:pPr eaLnBrk="1" hangingPunct="1">
                <a:spcBef>
                  <a:spcPct val="0"/>
                </a:spcBef>
              </a:pPr>
              <a:r>
                <a:rPr lang="en-US" altLang="en-US" sz="1400"/>
                <a:t>&lt;Lion, 1&gt;</a:t>
              </a:r>
            </a:p>
            <a:p>
              <a:pPr eaLnBrk="1" hangingPunct="1">
                <a:spcBef>
                  <a:spcPct val="0"/>
                </a:spcBef>
              </a:pPr>
              <a:r>
                <a:rPr lang="en-US" altLang="en-US" sz="1400"/>
                <a:t>&lt;Lion, 1&gt;</a:t>
              </a:r>
            </a:p>
            <a:p>
              <a:pPr eaLnBrk="1" hangingPunct="1">
                <a:spcBef>
                  <a:spcPct val="0"/>
                </a:spcBef>
              </a:pPr>
              <a:r>
                <a:rPr lang="en-US" altLang="en-US" sz="1400"/>
                <a:t>&lt;Panther, 1&gt;</a:t>
              </a:r>
            </a:p>
            <a:p>
              <a:pPr eaLnBrk="1" hangingPunct="1">
                <a:spcBef>
                  <a:spcPct val="0"/>
                </a:spcBef>
              </a:pPr>
              <a:r>
                <a:rPr lang="en-US" altLang="en-US" sz="1400"/>
                <a:t>…</a:t>
              </a:r>
            </a:p>
          </p:txBody>
        </p:sp>
      </p:grpSp>
      <p:grpSp>
        <p:nvGrpSpPr>
          <p:cNvPr id="18444" name="Group 24"/>
          <p:cNvGrpSpPr>
            <a:grpSpLocks/>
          </p:cNvGrpSpPr>
          <p:nvPr/>
        </p:nvGrpSpPr>
        <p:grpSpPr bwMode="auto">
          <a:xfrm>
            <a:off x="6075363" y="4522788"/>
            <a:ext cx="2624137" cy="1965325"/>
            <a:chOff x="2333" y="2265"/>
            <a:chExt cx="1653" cy="1533"/>
          </a:xfrm>
        </p:grpSpPr>
        <p:sp>
          <p:nvSpPr>
            <p:cNvPr id="18446" name="Rectangle 25"/>
            <p:cNvSpPr>
              <a:spLocks noChangeArrowheads="1"/>
            </p:cNvSpPr>
            <p:nvPr/>
          </p:nvSpPr>
          <p:spPr bwMode="auto">
            <a:xfrm>
              <a:off x="2333"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2</a:t>
              </a:r>
            </a:p>
          </p:txBody>
        </p:sp>
        <p:sp>
          <p:nvSpPr>
            <p:cNvPr id="18447" name="Rectangle 26"/>
            <p:cNvSpPr>
              <a:spLocks noChangeArrowheads="1"/>
            </p:cNvSpPr>
            <p:nvPr/>
          </p:nvSpPr>
          <p:spPr bwMode="auto">
            <a:xfrm>
              <a:off x="2478" y="2522"/>
              <a:ext cx="1266"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sz="1400"/>
                <a:t>&lt;Tiger, 1&gt;</a:t>
              </a:r>
            </a:p>
            <a:p>
              <a:pPr eaLnBrk="1" hangingPunct="1">
                <a:spcBef>
                  <a:spcPct val="0"/>
                </a:spcBef>
              </a:pPr>
              <a:r>
                <a:rPr lang="en-US" altLang="en-US" sz="1400"/>
                <a:t>&lt;Tiger,1&gt;</a:t>
              </a:r>
            </a:p>
            <a:p>
              <a:pPr eaLnBrk="1" hangingPunct="1">
                <a:spcBef>
                  <a:spcPct val="0"/>
                </a:spcBef>
              </a:pPr>
              <a:r>
                <a:rPr lang="en-US" altLang="en-US" sz="1400"/>
                <a:t>&lt;Panther, 1&gt;</a:t>
              </a:r>
            </a:p>
            <a:p>
              <a:pPr eaLnBrk="1" hangingPunct="1">
                <a:spcBef>
                  <a:spcPct val="0"/>
                </a:spcBef>
              </a:pPr>
              <a:r>
                <a:rPr lang="en-US" altLang="en-US" sz="1400"/>
                <a:t>…</a:t>
              </a:r>
            </a:p>
          </p:txBody>
        </p:sp>
      </p:grpSp>
      <p:sp>
        <p:nvSpPr>
          <p:cNvPr id="2" name="Slide Number Placeholder 1"/>
          <p:cNvSpPr>
            <a:spLocks noGrp="1"/>
          </p:cNvSpPr>
          <p:nvPr>
            <p:ph type="sldNum" sz="quarter" idx="12"/>
          </p:nvPr>
        </p:nvSpPr>
        <p:spPr/>
        <p:txBody>
          <a:bodyPr/>
          <a:lstStyle/>
          <a:p>
            <a:fld id="{71BD4A25-22B2-48E3-9FC3-0D375F0F72AF}" type="slidenum">
              <a:rPr lang="en-US" smtClean="0"/>
              <a:t>38</a:t>
            </a:fld>
            <a:endParaRPr lang="en-US"/>
          </a:p>
        </p:txBody>
      </p:sp>
    </p:spTree>
    <p:extLst>
      <p:ext uri="{BB962C8B-B14F-4D97-AF65-F5344CB8AC3E}">
        <p14:creationId xmlns:p14="http://schemas.microsoft.com/office/powerpoint/2010/main" val="56152169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idx="4294967295"/>
          </p:nvPr>
        </p:nvSpPr>
        <p:spPr>
          <a:xfrm>
            <a:off x="130175" y="417513"/>
            <a:ext cx="8305800" cy="519112"/>
          </a:xfrm>
        </p:spPr>
        <p:txBody>
          <a:bodyPr lIns="91440" tIns="45720" rIns="91440" bIns="45720" anchor="b">
            <a:normAutofit fontScale="90000"/>
          </a:bodyPr>
          <a:lstStyle/>
          <a:p>
            <a:r>
              <a:rPr lang="en-US" altLang="en-US"/>
              <a:t>Shuffle</a:t>
            </a:r>
          </a:p>
        </p:txBody>
      </p:sp>
      <p:sp>
        <p:nvSpPr>
          <p:cNvPr id="19459" name="Text Box 6"/>
          <p:cNvSpPr txBox="1">
            <a:spLocks noChangeArrowheads="1"/>
          </p:cNvSpPr>
          <p:nvPr/>
        </p:nvSpPr>
        <p:spPr bwMode="auto">
          <a:xfrm>
            <a:off x="165100" y="936625"/>
            <a:ext cx="82708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5pPr>
            <a:lvl6pPr marL="25146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6pPr>
            <a:lvl7pPr marL="29718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7pPr>
            <a:lvl8pPr marL="34290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8pPr>
            <a:lvl9pPr marL="38862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9pPr>
          </a:lstStyle>
          <a:p>
            <a:pPr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 Shuffle moves all values of one key to the same target node</a:t>
            </a:r>
          </a:p>
          <a:p>
            <a:pPr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 Distribution is done through a Partitioner Class (normally hash distribution)</a:t>
            </a:r>
          </a:p>
          <a:p>
            <a:pPr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 Reduce Tasks can run on arbitrary nodes, in our example Node 1 and 3</a:t>
            </a:r>
          </a:p>
          <a:p>
            <a:pPr lvl="1"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The number of Map and Reduce tasks do not need to be identical</a:t>
            </a:r>
          </a:p>
          <a:p>
            <a:pPr lvl="1"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Differences are handled by hash partitioner</a:t>
            </a:r>
          </a:p>
          <a:p>
            <a:pPr eaLnBrk="1">
              <a:spcBef>
                <a:spcPct val="0"/>
              </a:spcBef>
              <a:buClr>
                <a:srgbClr val="000000"/>
              </a:buClr>
              <a:buSzPct val="100000"/>
              <a:buFont typeface="Times New Roman" pitchFamily="18" charset="0"/>
              <a:buNone/>
            </a:pPr>
            <a:endParaRPr lang="en-CA" altLang="en-US" sz="1800">
              <a:solidFill>
                <a:srgbClr val="000000"/>
              </a:solidFill>
              <a:ea typeface="MS Gothic" pitchFamily="49" charset="-128"/>
            </a:endParaRPr>
          </a:p>
          <a:p>
            <a:pPr eaLnBrk="1" hangingPunct="1"/>
            <a:endParaRPr lang="en-CA" altLang="en-US" sz="1500">
              <a:solidFill>
                <a:srgbClr val="0000FF"/>
              </a:solidFill>
              <a:latin typeface="Courier New" pitchFamily="49" charset="0"/>
              <a:ea typeface="MS Gothic" pitchFamily="49" charset="-128"/>
              <a:cs typeface="Courier New" pitchFamily="49" charset="0"/>
            </a:endParaRPr>
          </a:p>
          <a:p>
            <a:pPr eaLnBrk="1">
              <a:spcBef>
                <a:spcPct val="0"/>
              </a:spcBef>
              <a:buClr>
                <a:srgbClr val="000000"/>
              </a:buClr>
              <a:buSzPct val="100000"/>
              <a:buFont typeface="Times New Roman" pitchFamily="18" charset="0"/>
              <a:buNone/>
            </a:pPr>
            <a:endParaRPr lang="en-CA" altLang="en-US" sz="1100">
              <a:solidFill>
                <a:srgbClr val="000000"/>
              </a:solidFill>
              <a:latin typeface="Courier New" pitchFamily="49" charset="0"/>
              <a:ea typeface="MS Gothic" pitchFamily="49" charset="-128"/>
              <a:cs typeface="Courier New" pitchFamily="49" charset="0"/>
            </a:endParaRPr>
          </a:p>
        </p:txBody>
      </p:sp>
      <p:grpSp>
        <p:nvGrpSpPr>
          <p:cNvPr id="19460" name="Group 15"/>
          <p:cNvGrpSpPr>
            <a:grpSpLocks/>
          </p:cNvGrpSpPr>
          <p:nvPr/>
        </p:nvGrpSpPr>
        <p:grpSpPr bwMode="auto">
          <a:xfrm>
            <a:off x="130175" y="2589213"/>
            <a:ext cx="2624138" cy="1963737"/>
            <a:chOff x="104" y="911"/>
            <a:chExt cx="1653" cy="1237"/>
          </a:xfrm>
        </p:grpSpPr>
        <p:sp>
          <p:nvSpPr>
            <p:cNvPr id="19482" name="Rectangle 5"/>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19483" name="Rectangle 7"/>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&lt;Tiger, 1&gt;</a:t>
              </a:r>
            </a:p>
            <a:p>
              <a:pPr eaLnBrk="1" hangingPunct="1">
                <a:spcBef>
                  <a:spcPct val="0"/>
                </a:spcBef>
              </a:pPr>
              <a:r>
                <a:rPr lang="en-US" altLang="en-US"/>
                <a:t>&lt;Lion, 1&gt;</a:t>
              </a:r>
            </a:p>
            <a:p>
              <a:pPr eaLnBrk="1" hangingPunct="1">
                <a:spcBef>
                  <a:spcPct val="0"/>
                </a:spcBef>
              </a:pPr>
              <a:r>
                <a:rPr lang="en-US" altLang="en-US"/>
                <a:t>&lt;Lion, 1&gt;</a:t>
              </a:r>
            </a:p>
            <a:p>
              <a:pPr eaLnBrk="1" hangingPunct="1">
                <a:spcBef>
                  <a:spcPct val="0"/>
                </a:spcBef>
              </a:pPr>
              <a:r>
                <a:rPr lang="en-US" altLang="en-US"/>
                <a:t>&lt;Panther, 1&gt;</a:t>
              </a:r>
            </a:p>
            <a:p>
              <a:pPr eaLnBrk="1" hangingPunct="1">
                <a:spcBef>
                  <a:spcPct val="0"/>
                </a:spcBef>
              </a:pPr>
              <a:r>
                <a:rPr lang="en-US" altLang="en-US"/>
                <a:t>…</a:t>
              </a:r>
            </a:p>
          </p:txBody>
        </p:sp>
      </p:grpSp>
      <p:grpSp>
        <p:nvGrpSpPr>
          <p:cNvPr id="19461" name="Group 16"/>
          <p:cNvGrpSpPr>
            <a:grpSpLocks/>
          </p:cNvGrpSpPr>
          <p:nvPr/>
        </p:nvGrpSpPr>
        <p:grpSpPr bwMode="auto">
          <a:xfrm>
            <a:off x="130175" y="4691063"/>
            <a:ext cx="2624138" cy="1963737"/>
            <a:chOff x="104" y="911"/>
            <a:chExt cx="1653" cy="1237"/>
          </a:xfrm>
        </p:grpSpPr>
        <p:sp>
          <p:nvSpPr>
            <p:cNvPr id="19480" name="Rectangle 17"/>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2</a:t>
              </a:r>
            </a:p>
          </p:txBody>
        </p:sp>
        <p:sp>
          <p:nvSpPr>
            <p:cNvPr id="19481" name="Rectangle 18"/>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&lt;Tiger, 1&gt;</a:t>
              </a:r>
            </a:p>
            <a:p>
              <a:pPr eaLnBrk="1" hangingPunct="1">
                <a:spcBef>
                  <a:spcPct val="0"/>
                </a:spcBef>
              </a:pPr>
              <a:r>
                <a:rPr lang="en-US" altLang="en-US"/>
                <a:t>&lt;Tiger,1&gt;</a:t>
              </a:r>
            </a:p>
            <a:p>
              <a:pPr eaLnBrk="1" hangingPunct="1">
                <a:spcBef>
                  <a:spcPct val="0"/>
                </a:spcBef>
              </a:pPr>
              <a:r>
                <a:rPr lang="en-US" altLang="en-US"/>
                <a:t>&lt;Panther, 1&gt;</a:t>
              </a:r>
            </a:p>
            <a:p>
              <a:pPr eaLnBrk="1" hangingPunct="1">
                <a:spcBef>
                  <a:spcPct val="0"/>
                </a:spcBef>
              </a:pPr>
              <a:r>
                <a:rPr lang="en-US" altLang="en-US"/>
                <a:t>…</a:t>
              </a:r>
            </a:p>
          </p:txBody>
        </p:sp>
      </p:grpSp>
      <p:grpSp>
        <p:nvGrpSpPr>
          <p:cNvPr id="19462" name="Group 19"/>
          <p:cNvGrpSpPr>
            <a:grpSpLocks/>
          </p:cNvGrpSpPr>
          <p:nvPr/>
        </p:nvGrpSpPr>
        <p:grpSpPr bwMode="auto">
          <a:xfrm>
            <a:off x="6311900" y="2589213"/>
            <a:ext cx="2624138" cy="1963737"/>
            <a:chOff x="104" y="911"/>
            <a:chExt cx="1653" cy="1237"/>
          </a:xfrm>
        </p:grpSpPr>
        <p:sp>
          <p:nvSpPr>
            <p:cNvPr id="19478" name="Rectangle 20"/>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19479" name="Rectangle 21"/>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&lt;Panther, &lt;1,1&gt;&gt;</a:t>
              </a:r>
            </a:p>
            <a:p>
              <a:pPr eaLnBrk="1" hangingPunct="1">
                <a:spcBef>
                  <a:spcPct val="0"/>
                </a:spcBef>
              </a:pPr>
              <a:r>
                <a:rPr lang="en-US" altLang="en-US"/>
                <a:t>&lt;Tiger, &lt;1,1,1&gt;&gt;</a:t>
              </a:r>
            </a:p>
            <a:p>
              <a:pPr eaLnBrk="1" hangingPunct="1">
                <a:spcBef>
                  <a:spcPct val="0"/>
                </a:spcBef>
              </a:pPr>
              <a:r>
                <a:rPr lang="en-US" altLang="en-US"/>
                <a:t>…</a:t>
              </a:r>
            </a:p>
          </p:txBody>
        </p:sp>
      </p:grpSp>
      <p:grpSp>
        <p:nvGrpSpPr>
          <p:cNvPr id="19463" name="Group 22"/>
          <p:cNvGrpSpPr>
            <a:grpSpLocks/>
          </p:cNvGrpSpPr>
          <p:nvPr/>
        </p:nvGrpSpPr>
        <p:grpSpPr bwMode="auto">
          <a:xfrm>
            <a:off x="6311900" y="4691063"/>
            <a:ext cx="2624138" cy="1963737"/>
            <a:chOff x="104" y="911"/>
            <a:chExt cx="1653" cy="1237"/>
          </a:xfrm>
        </p:grpSpPr>
        <p:sp>
          <p:nvSpPr>
            <p:cNvPr id="19476" name="Rectangle 23"/>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3</a:t>
              </a:r>
            </a:p>
          </p:txBody>
        </p:sp>
        <p:sp>
          <p:nvSpPr>
            <p:cNvPr id="19477" name="Rectangle 24"/>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&lt;Lion, &lt;1,1&gt;&gt;</a:t>
              </a:r>
            </a:p>
            <a:p>
              <a:pPr eaLnBrk="1" hangingPunct="1">
                <a:spcBef>
                  <a:spcPct val="0"/>
                </a:spcBef>
              </a:pPr>
              <a:r>
                <a:rPr lang="en-US" altLang="en-US"/>
                <a:t>…</a:t>
              </a:r>
            </a:p>
          </p:txBody>
        </p:sp>
      </p:grpSp>
      <p:sp>
        <p:nvSpPr>
          <p:cNvPr id="19464" name="Text Box 25"/>
          <p:cNvSpPr txBox="1">
            <a:spLocks noChangeArrowheads="1"/>
          </p:cNvSpPr>
          <p:nvPr/>
        </p:nvSpPr>
        <p:spPr bwMode="auto">
          <a:xfrm>
            <a:off x="3030538" y="5265738"/>
            <a:ext cx="3087687"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a:t>Shuffle task distributes keys using Hash partitioner. Results are stored in HDFS blocks on the machines that run the Reduce jobs</a:t>
            </a:r>
          </a:p>
        </p:txBody>
      </p:sp>
      <p:sp>
        <p:nvSpPr>
          <p:cNvPr id="19465" name="Line 27"/>
          <p:cNvSpPr>
            <a:spLocks noChangeShapeType="1"/>
          </p:cNvSpPr>
          <p:nvPr/>
        </p:nvSpPr>
        <p:spPr bwMode="auto">
          <a:xfrm>
            <a:off x="1573213" y="3189288"/>
            <a:ext cx="50149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cxnSp>
        <p:nvCxnSpPr>
          <p:cNvPr id="674847" name="AutoShape 31"/>
          <p:cNvCxnSpPr>
            <a:cxnSpLocks noChangeShapeType="1"/>
            <a:stCxn id="19483" idx="0"/>
            <a:endCxn id="19483" idx="0"/>
          </p:cNvCxnSpPr>
          <p:nvPr/>
        </p:nvCxnSpPr>
        <p:spPr bwMode="auto">
          <a:xfrm>
            <a:off x="1401763" y="2997200"/>
            <a:ext cx="0" cy="0"/>
          </a:xfrm>
          <a:prstGeom prst="straightConnector1">
            <a:avLst/>
          </a:prstGeom>
          <a:noFill/>
          <a:ln w="9525">
            <a:solidFill>
              <a:schemeClr val="tx1"/>
            </a:solidFill>
            <a:round/>
            <a:headEnd/>
            <a:tailEnd type="triangle" w="med" len="med"/>
          </a:ln>
          <a:effectLst>
            <a:prstShdw prst="shdw17" dist="17961" dir="2700000">
              <a:schemeClr val="tx1">
                <a:gamma/>
                <a:shade val="60000"/>
                <a:invGamma/>
              </a:schemeClr>
            </a:prstShdw>
          </a:effectLst>
        </p:spPr>
      </p:cxnSp>
      <p:sp>
        <p:nvSpPr>
          <p:cNvPr id="19467" name="Line 32"/>
          <p:cNvSpPr>
            <a:spLocks noChangeShapeType="1"/>
          </p:cNvSpPr>
          <p:nvPr/>
        </p:nvSpPr>
        <p:spPr bwMode="auto">
          <a:xfrm>
            <a:off x="1573213" y="3406775"/>
            <a:ext cx="5014912" cy="18589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9468" name="Line 37"/>
          <p:cNvSpPr>
            <a:spLocks noChangeShapeType="1"/>
          </p:cNvSpPr>
          <p:nvPr/>
        </p:nvSpPr>
        <p:spPr bwMode="auto">
          <a:xfrm flipV="1">
            <a:off x="1725613" y="3406775"/>
            <a:ext cx="4862512" cy="22939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nvGrpSpPr>
          <p:cNvPr id="19469" name="Group 40"/>
          <p:cNvGrpSpPr>
            <a:grpSpLocks/>
          </p:cNvGrpSpPr>
          <p:nvPr/>
        </p:nvGrpSpPr>
        <p:grpSpPr bwMode="auto">
          <a:xfrm>
            <a:off x="130175" y="2589213"/>
            <a:ext cx="2624138" cy="1963737"/>
            <a:chOff x="104" y="911"/>
            <a:chExt cx="1653" cy="1237"/>
          </a:xfrm>
        </p:grpSpPr>
        <p:sp>
          <p:nvSpPr>
            <p:cNvPr id="19474" name="Rectangle 41"/>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19475" name="Rectangle 42"/>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&lt;Tiger, 1&gt;</a:t>
              </a:r>
            </a:p>
            <a:p>
              <a:pPr eaLnBrk="1" hangingPunct="1">
                <a:spcBef>
                  <a:spcPct val="0"/>
                </a:spcBef>
              </a:pPr>
              <a:r>
                <a:rPr lang="en-US" altLang="en-US"/>
                <a:t>&lt;Lion, 1&gt;</a:t>
              </a:r>
            </a:p>
            <a:p>
              <a:pPr eaLnBrk="1" hangingPunct="1">
                <a:spcBef>
                  <a:spcPct val="0"/>
                </a:spcBef>
              </a:pPr>
              <a:r>
                <a:rPr lang="en-US" altLang="en-US"/>
                <a:t>&lt;Lion, 1&gt;</a:t>
              </a:r>
            </a:p>
            <a:p>
              <a:pPr eaLnBrk="1" hangingPunct="1">
                <a:spcBef>
                  <a:spcPct val="0"/>
                </a:spcBef>
              </a:pPr>
              <a:r>
                <a:rPr lang="en-US" altLang="en-US"/>
                <a:t>&lt;Panther, 1&gt;</a:t>
              </a:r>
            </a:p>
            <a:p>
              <a:pPr eaLnBrk="1" hangingPunct="1">
                <a:spcBef>
                  <a:spcPct val="0"/>
                </a:spcBef>
              </a:pPr>
              <a:r>
                <a:rPr lang="en-US" altLang="en-US"/>
                <a:t>…</a:t>
              </a:r>
            </a:p>
          </p:txBody>
        </p:sp>
      </p:grpSp>
      <p:grpSp>
        <p:nvGrpSpPr>
          <p:cNvPr id="19470" name="Group 43"/>
          <p:cNvGrpSpPr>
            <a:grpSpLocks/>
          </p:cNvGrpSpPr>
          <p:nvPr/>
        </p:nvGrpSpPr>
        <p:grpSpPr bwMode="auto">
          <a:xfrm>
            <a:off x="130175" y="4691063"/>
            <a:ext cx="2624138" cy="1963737"/>
            <a:chOff x="104" y="911"/>
            <a:chExt cx="1653" cy="1237"/>
          </a:xfrm>
        </p:grpSpPr>
        <p:sp>
          <p:nvSpPr>
            <p:cNvPr id="19472" name="Rectangle 44"/>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2</a:t>
              </a:r>
            </a:p>
          </p:txBody>
        </p:sp>
        <p:sp>
          <p:nvSpPr>
            <p:cNvPr id="19473" name="Rectangle 45"/>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&lt;Tiger, 1&gt;</a:t>
              </a:r>
            </a:p>
            <a:p>
              <a:pPr eaLnBrk="1" hangingPunct="1">
                <a:spcBef>
                  <a:spcPct val="0"/>
                </a:spcBef>
              </a:pPr>
              <a:r>
                <a:rPr lang="en-US" altLang="en-US"/>
                <a:t>&lt;Tiger,1&gt;</a:t>
              </a:r>
            </a:p>
            <a:p>
              <a:pPr eaLnBrk="1" hangingPunct="1">
                <a:spcBef>
                  <a:spcPct val="0"/>
                </a:spcBef>
              </a:pPr>
              <a:r>
                <a:rPr lang="en-US" altLang="en-US"/>
                <a:t>&lt;Panther, 1&gt;</a:t>
              </a:r>
            </a:p>
            <a:p>
              <a:pPr eaLnBrk="1" hangingPunct="1">
                <a:spcBef>
                  <a:spcPct val="0"/>
                </a:spcBef>
              </a:pPr>
              <a:r>
                <a:rPr lang="en-US" altLang="en-US"/>
                <a:t>…</a:t>
              </a:r>
            </a:p>
          </p:txBody>
        </p:sp>
      </p:grpSp>
      <p:sp>
        <p:nvSpPr>
          <p:cNvPr id="2" name="Slide Number Placeholder 1"/>
          <p:cNvSpPr>
            <a:spLocks noGrp="1"/>
          </p:cNvSpPr>
          <p:nvPr>
            <p:ph type="sldNum" sz="quarter" idx="12"/>
          </p:nvPr>
        </p:nvSpPr>
        <p:spPr/>
        <p:txBody>
          <a:bodyPr/>
          <a:lstStyle/>
          <a:p>
            <a:fld id="{71BD4A25-22B2-48E3-9FC3-0D375F0F72AF}" type="slidenum">
              <a:rPr lang="en-US" smtClean="0"/>
              <a:t>39</a:t>
            </a:fld>
            <a:endParaRPr lang="en-US"/>
          </a:p>
        </p:txBody>
      </p:sp>
    </p:spTree>
    <p:extLst>
      <p:ext uri="{BB962C8B-B14F-4D97-AF65-F5344CB8AC3E}">
        <p14:creationId xmlns:p14="http://schemas.microsoft.com/office/powerpoint/2010/main" val="369594255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3" name="Content Placeholder 2"/>
          <p:cNvSpPr>
            <a:spLocks noGrp="1"/>
          </p:cNvSpPr>
          <p:nvPr>
            <p:ph idx="1"/>
          </p:nvPr>
        </p:nvSpPr>
        <p:spPr/>
        <p:txBody>
          <a:bodyPr/>
          <a:lstStyle/>
          <a:p>
            <a:r>
              <a:rPr lang="en-US" dirty="0"/>
              <a:t>Wikipedia big data</a:t>
            </a:r>
          </a:p>
          <a:p>
            <a:endParaRPr lang="en-US" dirty="0"/>
          </a:p>
          <a:p>
            <a:pPr lvl="1"/>
            <a:r>
              <a:rPr lang="en-US" dirty="0"/>
              <a:t>An</a:t>
            </a:r>
            <a:r>
              <a:rPr lang="en-US" b="1" dirty="0"/>
              <a:t> </a:t>
            </a:r>
            <a:r>
              <a:rPr lang="en-US" dirty="0"/>
              <a:t>all-encompassing term for any collection of data sets so </a:t>
            </a:r>
            <a:r>
              <a:rPr lang="en-US" b="1" dirty="0"/>
              <a:t>large</a:t>
            </a:r>
            <a:r>
              <a:rPr lang="en-US" dirty="0"/>
              <a:t> and</a:t>
            </a:r>
            <a:r>
              <a:rPr lang="en-US" b="1" dirty="0"/>
              <a:t> complex </a:t>
            </a:r>
            <a:r>
              <a:rPr lang="en-US" dirty="0"/>
              <a:t>that it becomes </a:t>
            </a:r>
            <a:r>
              <a:rPr lang="en-US" b="1" dirty="0"/>
              <a:t>difficult</a:t>
            </a:r>
            <a:r>
              <a:rPr lang="en-US" dirty="0"/>
              <a:t> to process using on-hand data management tools or traditional data processing applications.</a:t>
            </a:r>
          </a:p>
        </p:txBody>
      </p:sp>
    </p:spTree>
    <p:extLst>
      <p:ext uri="{BB962C8B-B14F-4D97-AF65-F5344CB8AC3E}">
        <p14:creationId xmlns:p14="http://schemas.microsoft.com/office/powerpoint/2010/main" val="3846919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a:xfrm>
            <a:off x="130175" y="417513"/>
            <a:ext cx="8305800" cy="519112"/>
          </a:xfrm>
        </p:spPr>
        <p:txBody>
          <a:bodyPr lIns="91440" tIns="45720" rIns="91440" bIns="45720" anchor="b">
            <a:normAutofit fontScale="90000"/>
          </a:bodyPr>
          <a:lstStyle/>
          <a:p>
            <a:r>
              <a:rPr lang="en-US" altLang="en-US"/>
              <a:t>Persisting Data in Shuffle</a:t>
            </a:r>
          </a:p>
        </p:txBody>
      </p:sp>
      <p:sp>
        <p:nvSpPr>
          <p:cNvPr id="20483" name="Text Box 6"/>
          <p:cNvSpPr txBox="1">
            <a:spLocks noChangeArrowheads="1"/>
          </p:cNvSpPr>
          <p:nvPr/>
        </p:nvSpPr>
        <p:spPr bwMode="auto">
          <a:xfrm>
            <a:off x="165100" y="1165225"/>
            <a:ext cx="82708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marL="287338" indent="-287338"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5pPr>
            <a:lvl6pPr marL="25146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6pPr>
            <a:lvl7pPr marL="29718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7pPr>
            <a:lvl8pPr marL="34290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8pPr>
            <a:lvl9pPr marL="38862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9pPr>
          </a:lstStyle>
          <a:p>
            <a:pPr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Data is persisted in DFS in Shuffle phase </a:t>
            </a:r>
          </a:p>
          <a:p>
            <a:pPr lvl="1"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Allows Map and Reduce tasks to be restarted</a:t>
            </a:r>
          </a:p>
          <a:p>
            <a:pPr eaLnBrk="1">
              <a:spcBef>
                <a:spcPct val="0"/>
              </a:spcBef>
              <a:buClr>
                <a:srgbClr val="000000"/>
              </a:buClr>
              <a:buSzPct val="100000"/>
              <a:buFont typeface="Times New Roman" pitchFamily="18" charset="0"/>
              <a:buNone/>
            </a:pPr>
            <a:endParaRPr lang="en-CA" altLang="en-US" sz="2400">
              <a:solidFill>
                <a:srgbClr val="000000"/>
              </a:solidFill>
              <a:ea typeface="MS Gothic" pitchFamily="49" charset="-128"/>
            </a:endParaRPr>
          </a:p>
          <a:p>
            <a:pPr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Multiple Map outputs need to be merged into a single   Reducer Input</a:t>
            </a:r>
          </a:p>
          <a:p>
            <a:pPr eaLnBrk="1">
              <a:spcBef>
                <a:spcPct val="0"/>
              </a:spcBef>
              <a:buClr>
                <a:srgbClr val="000000"/>
              </a:buClr>
              <a:buSzPct val="100000"/>
              <a:buFont typeface="Times New Roman" pitchFamily="18" charset="0"/>
              <a:buNone/>
            </a:pPr>
            <a:endParaRPr lang="en-CA" altLang="en-US" sz="2400">
              <a:solidFill>
                <a:srgbClr val="000000"/>
              </a:solidFill>
              <a:ea typeface="MS Gothic" pitchFamily="49" charset="-128"/>
            </a:endParaRPr>
          </a:p>
          <a:p>
            <a:pPr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 Merging is done in Memory</a:t>
            </a:r>
          </a:p>
          <a:p>
            <a:pPr lvl="1"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Regularly persisted in DFS</a:t>
            </a:r>
          </a:p>
          <a:p>
            <a:pPr lvl="1"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Sort memory for merge can be configured</a:t>
            </a:r>
          </a:p>
          <a:p>
            <a:pPr lvl="1" eaLnBrk="1">
              <a:spcBef>
                <a:spcPct val="0"/>
              </a:spcBef>
              <a:buClr>
                <a:srgbClr val="000000"/>
              </a:buClr>
              <a:buSzPct val="100000"/>
              <a:buFont typeface="Times New Roman" pitchFamily="18" charset="0"/>
              <a:buChar char="•"/>
            </a:pPr>
            <a:r>
              <a:rPr lang="en-CA" altLang="en-US" sz="2400">
                <a:solidFill>
                  <a:srgbClr val="000000"/>
                </a:solidFill>
                <a:ea typeface="MS Gothic" pitchFamily="49" charset="-128"/>
              </a:rPr>
              <a:t>Using a merge sort operation of the various input files</a:t>
            </a:r>
          </a:p>
          <a:p>
            <a:pPr eaLnBrk="1">
              <a:spcBef>
                <a:spcPct val="0"/>
              </a:spcBef>
              <a:buClr>
                <a:srgbClr val="000000"/>
              </a:buClr>
              <a:buSzPct val="100000"/>
              <a:buFont typeface="Times New Roman" pitchFamily="18" charset="0"/>
              <a:buNone/>
            </a:pPr>
            <a:endParaRPr lang="en-CA" altLang="en-US" sz="2400">
              <a:solidFill>
                <a:srgbClr val="000000"/>
              </a:solidFill>
              <a:ea typeface="MS Gothic" pitchFamily="49" charset="-128"/>
            </a:endParaRPr>
          </a:p>
          <a:p>
            <a:pPr eaLnBrk="1" hangingPunct="1"/>
            <a:endParaRPr lang="en-CA" altLang="en-US" sz="1500">
              <a:solidFill>
                <a:srgbClr val="0000FF"/>
              </a:solidFill>
              <a:latin typeface="Courier New" pitchFamily="49" charset="0"/>
              <a:ea typeface="MS Gothic" pitchFamily="49" charset="-128"/>
              <a:cs typeface="Courier New" pitchFamily="49" charset="0"/>
            </a:endParaRPr>
          </a:p>
          <a:p>
            <a:pPr eaLnBrk="1">
              <a:spcBef>
                <a:spcPct val="0"/>
              </a:spcBef>
              <a:buClr>
                <a:srgbClr val="000000"/>
              </a:buClr>
              <a:buSzPct val="100000"/>
              <a:buFont typeface="Times New Roman" pitchFamily="18" charset="0"/>
              <a:buNone/>
            </a:pPr>
            <a:endParaRPr lang="en-CA" altLang="en-US" sz="1100">
              <a:solidFill>
                <a:srgbClr val="000000"/>
              </a:solidFill>
              <a:latin typeface="Courier New" pitchFamily="49" charset="0"/>
              <a:ea typeface="MS Gothic" pitchFamily="49" charset="-128"/>
              <a:cs typeface="Courier New" pitchFamily="49" charset="0"/>
            </a:endParaRPr>
          </a:p>
        </p:txBody>
      </p:sp>
      <p:sp>
        <p:nvSpPr>
          <p:cNvPr id="2" name="Slide Number Placeholder 1"/>
          <p:cNvSpPr>
            <a:spLocks noGrp="1"/>
          </p:cNvSpPr>
          <p:nvPr>
            <p:ph type="sldNum" sz="quarter" idx="12"/>
          </p:nvPr>
        </p:nvSpPr>
        <p:spPr/>
        <p:txBody>
          <a:bodyPr/>
          <a:lstStyle/>
          <a:p>
            <a:fld id="{71BD4A25-22B2-48E3-9FC3-0D375F0F72AF}" type="slidenum">
              <a:rPr lang="en-US" smtClean="0"/>
              <a:t>40</a:t>
            </a:fld>
            <a:endParaRPr lang="en-US"/>
          </a:p>
        </p:txBody>
      </p:sp>
    </p:spTree>
    <p:extLst>
      <p:ext uri="{BB962C8B-B14F-4D97-AF65-F5344CB8AC3E}">
        <p14:creationId xmlns:p14="http://schemas.microsoft.com/office/powerpoint/2010/main" val="426635331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a:xfrm>
            <a:off x="130175" y="417513"/>
            <a:ext cx="8305800" cy="519112"/>
          </a:xfrm>
        </p:spPr>
        <p:txBody>
          <a:bodyPr lIns="91440" tIns="45720" rIns="91440" bIns="45720" anchor="b">
            <a:normAutofit fontScale="90000"/>
          </a:bodyPr>
          <a:lstStyle/>
          <a:p>
            <a:r>
              <a:rPr lang="en-US" altLang="en-US"/>
              <a:t>Reduce</a:t>
            </a:r>
          </a:p>
        </p:txBody>
      </p:sp>
      <p:sp>
        <p:nvSpPr>
          <p:cNvPr id="21507" name="Rectangle 3"/>
          <p:cNvSpPr>
            <a:spLocks noChangeArrowheads="1"/>
          </p:cNvSpPr>
          <p:nvPr/>
        </p:nvSpPr>
        <p:spPr bwMode="auto">
          <a:xfrm>
            <a:off x="165100" y="1236663"/>
            <a:ext cx="8805863"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28600" indent="-228600" eaLnBrk="0" hangingPunct="0">
              <a:defRPr sz="1600">
                <a:solidFill>
                  <a:schemeClr val="tx1"/>
                </a:solidFill>
                <a:latin typeface="Arial" pitchFamily="34" charset="0"/>
                <a:cs typeface="Arial" pitchFamily="34" charset="0"/>
              </a:defRPr>
            </a:lvl1pPr>
            <a:lvl2pPr marL="571500" indent="-22860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lvl="1">
              <a:spcBef>
                <a:spcPct val="0"/>
              </a:spcBef>
              <a:buClr>
                <a:schemeClr val="tx1"/>
              </a:buClr>
              <a:buFont typeface="Arial" pitchFamily="34" charset="0"/>
              <a:buNone/>
            </a:pPr>
            <a:endParaRPr lang="en-US" altLang="en-US" sz="1800"/>
          </a:p>
          <a:p>
            <a:pPr>
              <a:spcBef>
                <a:spcPct val="0"/>
              </a:spcBef>
              <a:buClr>
                <a:schemeClr val="tx1"/>
              </a:buClr>
              <a:buFont typeface="Wingdings" pitchFamily="2" charset="2"/>
              <a:buChar char="§"/>
            </a:pPr>
            <a:endParaRPr lang="en-US" altLang="en-US" sz="2000" b="1"/>
          </a:p>
        </p:txBody>
      </p:sp>
      <p:sp>
        <p:nvSpPr>
          <p:cNvPr id="21508" name="Text Box 6"/>
          <p:cNvSpPr txBox="1">
            <a:spLocks noChangeArrowheads="1"/>
          </p:cNvSpPr>
          <p:nvPr/>
        </p:nvSpPr>
        <p:spPr bwMode="auto">
          <a:xfrm>
            <a:off x="165100" y="936625"/>
            <a:ext cx="82708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5pPr>
            <a:lvl6pPr marL="25146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6pPr>
            <a:lvl7pPr marL="29718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7pPr>
            <a:lvl8pPr marL="34290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8pPr>
            <a:lvl9pPr marL="38862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9pPr>
          </a:lstStyle>
          <a:p>
            <a:pPr eaLnBrk="1">
              <a:spcBef>
                <a:spcPct val="0"/>
              </a:spcBef>
              <a:buClr>
                <a:srgbClr val="000000"/>
              </a:buClr>
              <a:buSzPct val="100000"/>
              <a:buFont typeface="Times New Roman" pitchFamily="18" charset="0"/>
              <a:buChar char="•"/>
            </a:pPr>
            <a:r>
              <a:rPr lang="en-CA" altLang="en-US" sz="1800" dirty="0">
                <a:solidFill>
                  <a:srgbClr val="000000"/>
                </a:solidFill>
                <a:ea typeface="MS Gothic" pitchFamily="49" charset="-128"/>
              </a:rPr>
              <a:t> The reduce task computes aggregated values for each key</a:t>
            </a:r>
          </a:p>
          <a:p>
            <a:pPr lvl="1" eaLnBrk="1">
              <a:spcBef>
                <a:spcPct val="0"/>
              </a:spcBef>
              <a:buClr>
                <a:srgbClr val="000000"/>
              </a:buClr>
              <a:buSzPct val="100000"/>
              <a:buFont typeface="Times New Roman" pitchFamily="18" charset="0"/>
              <a:buChar char="•"/>
            </a:pPr>
            <a:r>
              <a:rPr lang="en-CA" altLang="en-US" sz="1800" dirty="0">
                <a:solidFill>
                  <a:srgbClr val="000000"/>
                </a:solidFill>
                <a:ea typeface="MS Gothic" pitchFamily="49" charset="-128"/>
              </a:rPr>
              <a:t>Normally the output is written to DFS</a:t>
            </a:r>
          </a:p>
          <a:p>
            <a:pPr lvl="1" eaLnBrk="1">
              <a:spcBef>
                <a:spcPct val="0"/>
              </a:spcBef>
              <a:buClr>
                <a:srgbClr val="000000"/>
              </a:buClr>
              <a:buSzPct val="100000"/>
              <a:buFont typeface="Times New Roman" pitchFamily="18" charset="0"/>
              <a:buChar char="•"/>
            </a:pPr>
            <a:r>
              <a:rPr lang="en-CA" altLang="en-US" sz="1800" dirty="0">
                <a:solidFill>
                  <a:srgbClr val="000000"/>
                </a:solidFill>
                <a:ea typeface="MS Gothic" pitchFamily="49" charset="-128"/>
              </a:rPr>
              <a:t>By default: one output part file per Reduce task</a:t>
            </a:r>
          </a:p>
          <a:p>
            <a:pPr eaLnBrk="1">
              <a:spcBef>
                <a:spcPct val="0"/>
              </a:spcBef>
              <a:buClr>
                <a:srgbClr val="000000"/>
              </a:buClr>
              <a:buSzPct val="100000"/>
              <a:buFont typeface="Times New Roman" pitchFamily="18" charset="0"/>
              <a:buNone/>
            </a:pPr>
            <a:endParaRPr lang="en-CA" altLang="en-US" sz="1800" dirty="0">
              <a:solidFill>
                <a:srgbClr val="000000"/>
              </a:solidFill>
              <a:ea typeface="MS Gothic" pitchFamily="49" charset="-128"/>
            </a:endParaRPr>
          </a:p>
          <a:p>
            <a:pPr eaLnBrk="1" hangingPunct="1"/>
            <a:endParaRPr lang="en-CA" altLang="en-US" sz="1500" dirty="0">
              <a:solidFill>
                <a:srgbClr val="0000FF"/>
              </a:solidFill>
              <a:latin typeface="Courier New" pitchFamily="49" charset="0"/>
              <a:ea typeface="MS Gothic" pitchFamily="49" charset="-128"/>
              <a:cs typeface="Courier New" pitchFamily="49" charset="0"/>
            </a:endParaRPr>
          </a:p>
          <a:p>
            <a:pPr eaLnBrk="1">
              <a:spcBef>
                <a:spcPct val="0"/>
              </a:spcBef>
              <a:buClr>
                <a:srgbClr val="000000"/>
              </a:buClr>
              <a:buSzPct val="100000"/>
              <a:buFont typeface="Times New Roman" pitchFamily="18" charset="0"/>
              <a:buNone/>
            </a:pPr>
            <a:endParaRPr lang="en-CA" altLang="en-US" sz="1100" dirty="0">
              <a:solidFill>
                <a:srgbClr val="000000"/>
              </a:solidFill>
              <a:latin typeface="Courier New" pitchFamily="49" charset="0"/>
              <a:ea typeface="MS Gothic" pitchFamily="49" charset="-128"/>
              <a:cs typeface="Courier New" pitchFamily="49" charset="0"/>
            </a:endParaRPr>
          </a:p>
        </p:txBody>
      </p:sp>
      <p:grpSp>
        <p:nvGrpSpPr>
          <p:cNvPr id="21509" name="Group 11"/>
          <p:cNvGrpSpPr>
            <a:grpSpLocks/>
          </p:cNvGrpSpPr>
          <p:nvPr/>
        </p:nvGrpSpPr>
        <p:grpSpPr bwMode="auto">
          <a:xfrm>
            <a:off x="165100" y="2427288"/>
            <a:ext cx="2624138" cy="1963737"/>
            <a:chOff x="104" y="911"/>
            <a:chExt cx="1653" cy="1237"/>
          </a:xfrm>
        </p:grpSpPr>
        <p:sp>
          <p:nvSpPr>
            <p:cNvPr id="21529" name="Rectangle 12"/>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21530" name="Rectangle 13"/>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&lt;Tiger, 1,1,1&gt;</a:t>
              </a:r>
            </a:p>
            <a:p>
              <a:pPr eaLnBrk="1" hangingPunct="1">
                <a:spcBef>
                  <a:spcPct val="0"/>
                </a:spcBef>
              </a:pPr>
              <a:r>
                <a:rPr lang="en-US" altLang="en-US"/>
                <a:t>&lt;Panther, 1,1&gt;</a:t>
              </a:r>
            </a:p>
            <a:p>
              <a:pPr eaLnBrk="1" hangingPunct="1">
                <a:spcBef>
                  <a:spcPct val="0"/>
                </a:spcBef>
              </a:pPr>
              <a:r>
                <a:rPr lang="en-US" altLang="en-US"/>
                <a:t>…</a:t>
              </a:r>
            </a:p>
          </p:txBody>
        </p:sp>
      </p:grpSp>
      <p:grpSp>
        <p:nvGrpSpPr>
          <p:cNvPr id="21510" name="Group 14"/>
          <p:cNvGrpSpPr>
            <a:grpSpLocks/>
          </p:cNvGrpSpPr>
          <p:nvPr/>
        </p:nvGrpSpPr>
        <p:grpSpPr bwMode="auto">
          <a:xfrm>
            <a:off x="165100" y="4529138"/>
            <a:ext cx="2624138" cy="1963737"/>
            <a:chOff x="104" y="911"/>
            <a:chExt cx="1653" cy="1237"/>
          </a:xfrm>
        </p:grpSpPr>
        <p:sp>
          <p:nvSpPr>
            <p:cNvPr id="21527" name="Rectangle 15"/>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3</a:t>
              </a:r>
            </a:p>
          </p:txBody>
        </p:sp>
        <p:sp>
          <p:nvSpPr>
            <p:cNvPr id="21528" name="Rectangle 16"/>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&lt;Lion, 1,1&gt;</a:t>
              </a:r>
            </a:p>
            <a:p>
              <a:pPr eaLnBrk="1" hangingPunct="1">
                <a:spcBef>
                  <a:spcPct val="0"/>
                </a:spcBef>
              </a:pPr>
              <a:r>
                <a:rPr lang="en-US" altLang="en-US"/>
                <a:t>…</a:t>
              </a:r>
            </a:p>
          </p:txBody>
        </p:sp>
      </p:grpSp>
      <p:grpSp>
        <p:nvGrpSpPr>
          <p:cNvPr id="21511" name="Group 33"/>
          <p:cNvGrpSpPr>
            <a:grpSpLocks/>
          </p:cNvGrpSpPr>
          <p:nvPr/>
        </p:nvGrpSpPr>
        <p:grpSpPr bwMode="auto">
          <a:xfrm>
            <a:off x="165100" y="2427288"/>
            <a:ext cx="2624138" cy="1963737"/>
            <a:chOff x="104" y="911"/>
            <a:chExt cx="1653" cy="1237"/>
          </a:xfrm>
        </p:grpSpPr>
        <p:sp>
          <p:nvSpPr>
            <p:cNvPr id="21525" name="Rectangle 34"/>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21526" name="Rectangle 35"/>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&lt;Panther, &lt;1,1&gt;&gt;</a:t>
              </a:r>
            </a:p>
            <a:p>
              <a:pPr eaLnBrk="1" hangingPunct="1">
                <a:spcBef>
                  <a:spcPct val="0"/>
                </a:spcBef>
              </a:pPr>
              <a:r>
                <a:rPr lang="en-US" altLang="en-US"/>
                <a:t>&lt;Tiger, &lt;1,1,1&gt;&gt;</a:t>
              </a:r>
            </a:p>
            <a:p>
              <a:pPr eaLnBrk="1" hangingPunct="1">
                <a:spcBef>
                  <a:spcPct val="0"/>
                </a:spcBef>
              </a:pPr>
              <a:r>
                <a:rPr lang="en-US" altLang="en-US"/>
                <a:t>…</a:t>
              </a:r>
            </a:p>
          </p:txBody>
        </p:sp>
      </p:grpSp>
      <p:grpSp>
        <p:nvGrpSpPr>
          <p:cNvPr id="21512" name="Group 36"/>
          <p:cNvGrpSpPr>
            <a:grpSpLocks/>
          </p:cNvGrpSpPr>
          <p:nvPr/>
        </p:nvGrpSpPr>
        <p:grpSpPr bwMode="auto">
          <a:xfrm>
            <a:off x="165100" y="4529138"/>
            <a:ext cx="2624138" cy="1963737"/>
            <a:chOff x="104" y="911"/>
            <a:chExt cx="1653" cy="1237"/>
          </a:xfrm>
        </p:grpSpPr>
        <p:sp>
          <p:nvSpPr>
            <p:cNvPr id="21523" name="Rectangle 37"/>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3</a:t>
              </a:r>
            </a:p>
          </p:txBody>
        </p:sp>
        <p:sp>
          <p:nvSpPr>
            <p:cNvPr id="21524" name="Rectangle 38"/>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&lt;Lion, &lt;1,1&gt;&gt;</a:t>
              </a:r>
            </a:p>
            <a:p>
              <a:pPr eaLnBrk="1" hangingPunct="1">
                <a:spcBef>
                  <a:spcPct val="0"/>
                </a:spcBef>
              </a:pPr>
              <a:r>
                <a:rPr lang="en-US" altLang="en-US"/>
                <a:t>…</a:t>
              </a:r>
            </a:p>
          </p:txBody>
        </p:sp>
      </p:grpSp>
      <p:grpSp>
        <p:nvGrpSpPr>
          <p:cNvPr id="21513" name="Group 39"/>
          <p:cNvGrpSpPr>
            <a:grpSpLocks/>
          </p:cNvGrpSpPr>
          <p:nvPr/>
        </p:nvGrpSpPr>
        <p:grpSpPr bwMode="auto">
          <a:xfrm>
            <a:off x="6346825" y="2370138"/>
            <a:ext cx="2624138" cy="1963737"/>
            <a:chOff x="104" y="911"/>
            <a:chExt cx="1653" cy="1237"/>
          </a:xfrm>
        </p:grpSpPr>
        <p:sp>
          <p:nvSpPr>
            <p:cNvPr id="21521" name="Rectangle 40"/>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21522" name="Rectangle 41"/>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&lt;Panther, 2&gt;</a:t>
              </a:r>
            </a:p>
            <a:p>
              <a:pPr eaLnBrk="1" hangingPunct="1">
                <a:spcBef>
                  <a:spcPct val="0"/>
                </a:spcBef>
              </a:pPr>
              <a:r>
                <a:rPr lang="en-US" altLang="en-US"/>
                <a:t>&lt;Tiger, 3&gt;</a:t>
              </a:r>
            </a:p>
            <a:p>
              <a:pPr eaLnBrk="1" hangingPunct="1">
                <a:spcBef>
                  <a:spcPct val="0"/>
                </a:spcBef>
              </a:pPr>
              <a:r>
                <a:rPr lang="en-US" altLang="en-US"/>
                <a:t>…</a:t>
              </a:r>
            </a:p>
          </p:txBody>
        </p:sp>
      </p:grpSp>
      <p:grpSp>
        <p:nvGrpSpPr>
          <p:cNvPr id="21514" name="Group 42"/>
          <p:cNvGrpSpPr>
            <a:grpSpLocks/>
          </p:cNvGrpSpPr>
          <p:nvPr/>
        </p:nvGrpSpPr>
        <p:grpSpPr bwMode="auto">
          <a:xfrm>
            <a:off x="6346825" y="4471988"/>
            <a:ext cx="2624138" cy="1963737"/>
            <a:chOff x="104" y="911"/>
            <a:chExt cx="1653" cy="1237"/>
          </a:xfrm>
        </p:grpSpPr>
        <p:sp>
          <p:nvSpPr>
            <p:cNvPr id="21519" name="Rectangle 43"/>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3</a:t>
              </a:r>
            </a:p>
          </p:txBody>
        </p:sp>
        <p:sp>
          <p:nvSpPr>
            <p:cNvPr id="21520" name="Rectangle 44"/>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&lt;Lion, 2&gt;</a:t>
              </a:r>
            </a:p>
            <a:p>
              <a:pPr eaLnBrk="1" hangingPunct="1">
                <a:spcBef>
                  <a:spcPct val="0"/>
                </a:spcBef>
              </a:pPr>
              <a:r>
                <a:rPr lang="en-US" altLang="en-US"/>
                <a:t>…</a:t>
              </a:r>
            </a:p>
          </p:txBody>
        </p:sp>
      </p:grpSp>
      <p:sp>
        <p:nvSpPr>
          <p:cNvPr id="21515" name="Line 45"/>
          <p:cNvSpPr>
            <a:spLocks noChangeShapeType="1"/>
          </p:cNvSpPr>
          <p:nvPr/>
        </p:nvSpPr>
        <p:spPr bwMode="auto">
          <a:xfrm>
            <a:off x="2430463" y="2990850"/>
            <a:ext cx="41925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516" name="Line 46"/>
          <p:cNvSpPr>
            <a:spLocks noChangeShapeType="1"/>
          </p:cNvSpPr>
          <p:nvPr/>
        </p:nvSpPr>
        <p:spPr bwMode="auto">
          <a:xfrm>
            <a:off x="2430463" y="5095875"/>
            <a:ext cx="41925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1517" name="Text Box 47"/>
          <p:cNvSpPr txBox="1">
            <a:spLocks noChangeArrowheads="1"/>
          </p:cNvSpPr>
          <p:nvPr/>
        </p:nvSpPr>
        <p:spPr bwMode="auto">
          <a:xfrm>
            <a:off x="3065463" y="5422900"/>
            <a:ext cx="3087687"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a:t>Reduce tasks aggregate all values of a specific key. In our case a count on the number arrays</a:t>
            </a:r>
          </a:p>
        </p:txBody>
      </p:sp>
      <p:sp>
        <p:nvSpPr>
          <p:cNvPr id="21518" name="Rectangle 13"/>
          <p:cNvSpPr txBox="1">
            <a:spLocks noGrp="1" noChangeArrowheads="1"/>
          </p:cNvSpPr>
          <p:nvPr/>
        </p:nvSpPr>
        <p:spPr bwMode="auto">
          <a:xfrm>
            <a:off x="165100" y="6654800"/>
            <a:ext cx="3143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fld id="{681238CF-9083-425C-97AE-1275ECE6F9CD}" type="slidenum">
              <a:rPr lang="en-US" altLang="en-US" sz="800"/>
              <a:pPr algn="r" eaLnBrk="1" hangingPunct="1">
                <a:spcBef>
                  <a:spcPct val="0"/>
                </a:spcBef>
              </a:pPr>
              <a:t>41</a:t>
            </a:fld>
            <a:endParaRPr lang="en-US" altLang="en-US" sz="800"/>
          </a:p>
        </p:txBody>
      </p:sp>
      <p:sp>
        <p:nvSpPr>
          <p:cNvPr id="2" name="Slide Number Placeholder 1"/>
          <p:cNvSpPr>
            <a:spLocks noGrp="1"/>
          </p:cNvSpPr>
          <p:nvPr>
            <p:ph type="sldNum" sz="quarter" idx="12"/>
          </p:nvPr>
        </p:nvSpPr>
        <p:spPr/>
        <p:txBody>
          <a:bodyPr/>
          <a:lstStyle/>
          <a:p>
            <a:fld id="{71BD4A25-22B2-48E3-9FC3-0D375F0F72AF}" type="slidenum">
              <a:rPr lang="en-US" smtClean="0"/>
              <a:t>41</a:t>
            </a:fld>
            <a:endParaRPr lang="en-US"/>
          </a:p>
        </p:txBody>
      </p:sp>
    </p:spTree>
    <p:extLst>
      <p:ext uri="{BB962C8B-B14F-4D97-AF65-F5344CB8AC3E}">
        <p14:creationId xmlns:p14="http://schemas.microsoft.com/office/powerpoint/2010/main" val="232843694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a:xfrm>
            <a:off x="130175" y="417513"/>
            <a:ext cx="8305800" cy="519112"/>
          </a:xfrm>
        </p:spPr>
        <p:txBody>
          <a:bodyPr lIns="91440" tIns="45720" rIns="91440" bIns="45720" anchor="b">
            <a:normAutofit fontScale="90000"/>
          </a:bodyPr>
          <a:lstStyle/>
          <a:p>
            <a:r>
              <a:rPr lang="en-US" altLang="en-US"/>
              <a:t>Optional: Combiner </a:t>
            </a:r>
          </a:p>
        </p:txBody>
      </p:sp>
      <p:sp>
        <p:nvSpPr>
          <p:cNvPr id="22531" name="Rectangle 3"/>
          <p:cNvSpPr>
            <a:spLocks noChangeArrowheads="1"/>
          </p:cNvSpPr>
          <p:nvPr/>
        </p:nvSpPr>
        <p:spPr bwMode="auto">
          <a:xfrm>
            <a:off x="165100" y="1236663"/>
            <a:ext cx="8805863"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228600" indent="-228600" eaLnBrk="0" hangingPunct="0">
              <a:defRPr sz="1600">
                <a:solidFill>
                  <a:schemeClr val="tx1"/>
                </a:solidFill>
                <a:latin typeface="Arial" pitchFamily="34" charset="0"/>
                <a:cs typeface="Arial" pitchFamily="34" charset="0"/>
              </a:defRPr>
            </a:lvl1pPr>
            <a:lvl2pPr marL="571500" indent="-22860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lvl="1">
              <a:spcBef>
                <a:spcPct val="0"/>
              </a:spcBef>
              <a:buClr>
                <a:schemeClr val="tx1"/>
              </a:buClr>
              <a:buFont typeface="Arial" pitchFamily="34" charset="0"/>
              <a:buNone/>
            </a:pPr>
            <a:endParaRPr lang="en-US" altLang="en-US" sz="1800"/>
          </a:p>
          <a:p>
            <a:pPr>
              <a:spcBef>
                <a:spcPct val="0"/>
              </a:spcBef>
              <a:buClr>
                <a:schemeClr val="tx1"/>
              </a:buClr>
              <a:buFont typeface="Wingdings" pitchFamily="2" charset="2"/>
              <a:buChar char="§"/>
            </a:pPr>
            <a:endParaRPr lang="en-US" altLang="en-US" sz="2000" b="1"/>
          </a:p>
        </p:txBody>
      </p:sp>
      <p:sp>
        <p:nvSpPr>
          <p:cNvPr id="22532" name="Text Box 6"/>
          <p:cNvSpPr txBox="1">
            <a:spLocks noChangeArrowheads="1"/>
          </p:cNvSpPr>
          <p:nvPr/>
        </p:nvSpPr>
        <p:spPr bwMode="auto">
          <a:xfrm>
            <a:off x="165100" y="936625"/>
            <a:ext cx="82708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9" tIns="40820" rIns="81639" bIns="40820"/>
          <a:lstStyle>
            <a:lvl1pPr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1pPr>
            <a:lvl2pPr marL="742950" indent="-28575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2pPr>
            <a:lvl3pPr marL="11430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3pPr>
            <a:lvl4pPr marL="16002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4pPr>
            <a:lvl5pPr marL="2057400" indent="-228600" defTabSz="407988" eaLnBrk="0" hangingPunct="0">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5pPr>
            <a:lvl6pPr marL="25146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6pPr>
            <a:lvl7pPr marL="29718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7pPr>
            <a:lvl8pPr marL="34290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8pPr>
            <a:lvl9pPr marL="3886200" indent="-228600" defTabSz="407988" eaLnBrk="0" fontAlgn="base" hangingPunct="0">
              <a:spcBef>
                <a:spcPct val="50000"/>
              </a:spcBef>
              <a:spcAft>
                <a:spcPct val="0"/>
              </a:spcAft>
              <a:tabLst>
                <a:tab pos="657225" algn="l"/>
                <a:tab pos="1312863" algn="l"/>
                <a:tab pos="1970088" algn="l"/>
                <a:tab pos="2627313" algn="l"/>
                <a:tab pos="3282950" algn="l"/>
                <a:tab pos="3940175" algn="l"/>
                <a:tab pos="4595813" algn="l"/>
                <a:tab pos="5253038" algn="l"/>
                <a:tab pos="5910263" algn="l"/>
                <a:tab pos="6565900" algn="l"/>
                <a:tab pos="7223125" algn="l"/>
                <a:tab pos="7880350" algn="l"/>
              </a:tabLst>
              <a:defRPr sz="1600">
                <a:solidFill>
                  <a:schemeClr val="tx1"/>
                </a:solidFill>
                <a:latin typeface="Arial" pitchFamily="34" charset="0"/>
                <a:cs typeface="Arial" pitchFamily="34" charset="0"/>
              </a:defRPr>
            </a:lvl9pPr>
          </a:lstStyle>
          <a:p>
            <a:pPr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 For performance reasons a local Aggregate in the Map task can be helpful</a:t>
            </a:r>
          </a:p>
          <a:p>
            <a:pPr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 Reduces the amount of data that needs to be copied over the network</a:t>
            </a:r>
          </a:p>
          <a:p>
            <a:pPr lvl="1"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Also reduces Merge effort</a:t>
            </a:r>
          </a:p>
          <a:p>
            <a:pPr eaLnBrk="1">
              <a:spcBef>
                <a:spcPct val="0"/>
              </a:spcBef>
              <a:buClr>
                <a:srgbClr val="000000"/>
              </a:buClr>
              <a:buSzPct val="100000"/>
              <a:buFont typeface="Times New Roman" pitchFamily="18" charset="0"/>
              <a:buChar char="•"/>
            </a:pPr>
            <a:r>
              <a:rPr lang="en-CA" altLang="en-US" sz="1800">
                <a:solidFill>
                  <a:srgbClr val="000000"/>
                </a:solidFill>
                <a:ea typeface="MS Gothic" pitchFamily="49" charset="-128"/>
              </a:rPr>
              <a:t> After Map task and before Shuffle</a:t>
            </a:r>
          </a:p>
          <a:p>
            <a:pPr eaLnBrk="1">
              <a:spcBef>
                <a:spcPct val="0"/>
              </a:spcBef>
              <a:buClr>
                <a:srgbClr val="000000"/>
              </a:buClr>
              <a:buSzPct val="100000"/>
              <a:buFont typeface="Times New Roman" pitchFamily="18" charset="0"/>
              <a:buNone/>
            </a:pPr>
            <a:endParaRPr lang="en-CA" altLang="en-US" sz="1800">
              <a:solidFill>
                <a:srgbClr val="000000"/>
              </a:solidFill>
              <a:ea typeface="MS Gothic" pitchFamily="49" charset="-128"/>
            </a:endParaRPr>
          </a:p>
          <a:p>
            <a:pPr eaLnBrk="1" hangingPunct="1"/>
            <a:endParaRPr lang="en-CA" altLang="en-US" sz="1500">
              <a:solidFill>
                <a:srgbClr val="0000FF"/>
              </a:solidFill>
              <a:latin typeface="Courier New" pitchFamily="49" charset="0"/>
              <a:ea typeface="MS Gothic" pitchFamily="49" charset="-128"/>
              <a:cs typeface="Courier New" pitchFamily="49" charset="0"/>
            </a:endParaRPr>
          </a:p>
          <a:p>
            <a:pPr eaLnBrk="1">
              <a:spcBef>
                <a:spcPct val="0"/>
              </a:spcBef>
              <a:buClr>
                <a:srgbClr val="000000"/>
              </a:buClr>
              <a:buSzPct val="100000"/>
              <a:buFont typeface="Times New Roman" pitchFamily="18" charset="0"/>
              <a:buNone/>
            </a:pPr>
            <a:endParaRPr lang="en-CA" altLang="en-US" sz="1100">
              <a:solidFill>
                <a:srgbClr val="000000"/>
              </a:solidFill>
              <a:latin typeface="Courier New" pitchFamily="49" charset="0"/>
              <a:ea typeface="MS Gothic" pitchFamily="49" charset="-128"/>
              <a:cs typeface="Courier New" pitchFamily="49" charset="0"/>
            </a:endParaRPr>
          </a:p>
        </p:txBody>
      </p:sp>
      <p:grpSp>
        <p:nvGrpSpPr>
          <p:cNvPr id="22533" name="Group 17"/>
          <p:cNvGrpSpPr>
            <a:grpSpLocks/>
          </p:cNvGrpSpPr>
          <p:nvPr/>
        </p:nvGrpSpPr>
        <p:grpSpPr bwMode="auto">
          <a:xfrm>
            <a:off x="6346825" y="2370138"/>
            <a:ext cx="2624138" cy="1963737"/>
            <a:chOff x="104" y="911"/>
            <a:chExt cx="1653" cy="1237"/>
          </a:xfrm>
        </p:grpSpPr>
        <p:sp>
          <p:nvSpPr>
            <p:cNvPr id="22547" name="Rectangle 18"/>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22548" name="Rectangle 19"/>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&lt;Tiger, 1&gt;</a:t>
              </a:r>
            </a:p>
            <a:p>
              <a:pPr eaLnBrk="1" hangingPunct="1">
                <a:spcBef>
                  <a:spcPct val="0"/>
                </a:spcBef>
              </a:pPr>
              <a:r>
                <a:rPr lang="en-US" altLang="en-US"/>
                <a:t>&lt;Lion, 2&gt;</a:t>
              </a:r>
            </a:p>
            <a:p>
              <a:pPr eaLnBrk="1" hangingPunct="1">
                <a:spcBef>
                  <a:spcPct val="0"/>
                </a:spcBef>
              </a:pPr>
              <a:r>
                <a:rPr lang="en-US" altLang="en-US"/>
                <a:t>&lt;Panther, 1&gt;</a:t>
              </a:r>
            </a:p>
            <a:p>
              <a:pPr eaLnBrk="1" hangingPunct="1">
                <a:spcBef>
                  <a:spcPct val="0"/>
                </a:spcBef>
              </a:pPr>
              <a:r>
                <a:rPr lang="en-US" altLang="en-US"/>
                <a:t>…</a:t>
              </a:r>
            </a:p>
          </p:txBody>
        </p:sp>
      </p:grpSp>
      <p:grpSp>
        <p:nvGrpSpPr>
          <p:cNvPr id="22534" name="Group 20"/>
          <p:cNvGrpSpPr>
            <a:grpSpLocks/>
          </p:cNvGrpSpPr>
          <p:nvPr/>
        </p:nvGrpSpPr>
        <p:grpSpPr bwMode="auto">
          <a:xfrm>
            <a:off x="6346825" y="4471988"/>
            <a:ext cx="2624138" cy="1963737"/>
            <a:chOff x="104" y="911"/>
            <a:chExt cx="1653" cy="1237"/>
          </a:xfrm>
        </p:grpSpPr>
        <p:sp>
          <p:nvSpPr>
            <p:cNvPr id="22545" name="Rectangle 21"/>
            <p:cNvSpPr>
              <a:spLocks noChangeArrowheads="1"/>
            </p:cNvSpPr>
            <p:nvPr/>
          </p:nvSpPr>
          <p:spPr bwMode="auto">
            <a:xfrm>
              <a:off x="104" y="911"/>
              <a:ext cx="1653" cy="1237"/>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2</a:t>
              </a:r>
            </a:p>
          </p:txBody>
        </p:sp>
        <p:sp>
          <p:nvSpPr>
            <p:cNvPr id="22546" name="Rectangle 22"/>
            <p:cNvSpPr>
              <a:spLocks noChangeArrowheads="1"/>
            </p:cNvSpPr>
            <p:nvPr/>
          </p:nvSpPr>
          <p:spPr bwMode="auto">
            <a:xfrm>
              <a:off x="278" y="1168"/>
              <a:ext cx="1253" cy="848"/>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&lt;Tiger, 2&gt;</a:t>
              </a:r>
            </a:p>
            <a:p>
              <a:pPr eaLnBrk="1" hangingPunct="1">
                <a:spcBef>
                  <a:spcPct val="0"/>
                </a:spcBef>
              </a:pPr>
              <a:r>
                <a:rPr lang="en-US" altLang="en-US"/>
                <a:t>&lt;Panther, 1&gt;</a:t>
              </a:r>
            </a:p>
            <a:p>
              <a:pPr eaLnBrk="1" hangingPunct="1">
                <a:spcBef>
                  <a:spcPct val="0"/>
                </a:spcBef>
              </a:pPr>
              <a:r>
                <a:rPr lang="en-US" altLang="en-US"/>
                <a:t>…</a:t>
              </a:r>
            </a:p>
          </p:txBody>
        </p:sp>
      </p:grpSp>
      <p:sp>
        <p:nvSpPr>
          <p:cNvPr id="22535" name="Line 23"/>
          <p:cNvSpPr>
            <a:spLocks noChangeShapeType="1"/>
          </p:cNvSpPr>
          <p:nvPr/>
        </p:nvSpPr>
        <p:spPr bwMode="auto">
          <a:xfrm>
            <a:off x="2430463" y="2990850"/>
            <a:ext cx="41925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536" name="Line 24"/>
          <p:cNvSpPr>
            <a:spLocks noChangeShapeType="1"/>
          </p:cNvSpPr>
          <p:nvPr/>
        </p:nvSpPr>
        <p:spPr bwMode="auto">
          <a:xfrm>
            <a:off x="2430463" y="5095875"/>
            <a:ext cx="41925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2537" name="Text Box 25"/>
          <p:cNvSpPr txBox="1">
            <a:spLocks noChangeArrowheads="1"/>
          </p:cNvSpPr>
          <p:nvPr/>
        </p:nvSpPr>
        <p:spPr bwMode="auto">
          <a:xfrm>
            <a:off x="3065463" y="5422900"/>
            <a:ext cx="3087687"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r>
              <a:rPr lang="en-US" altLang="en-US" sz="1400"/>
              <a:t>Combiner creates local aggregates on each Map Node, reduces the amount of data that needs to be copied over the network</a:t>
            </a:r>
          </a:p>
        </p:txBody>
      </p:sp>
      <p:grpSp>
        <p:nvGrpSpPr>
          <p:cNvPr id="22538" name="Group 50"/>
          <p:cNvGrpSpPr>
            <a:grpSpLocks/>
          </p:cNvGrpSpPr>
          <p:nvPr/>
        </p:nvGrpSpPr>
        <p:grpSpPr bwMode="auto">
          <a:xfrm>
            <a:off x="165100" y="2370138"/>
            <a:ext cx="2624138" cy="1943100"/>
            <a:chOff x="270" y="2265"/>
            <a:chExt cx="1653" cy="1533"/>
          </a:xfrm>
        </p:grpSpPr>
        <p:sp>
          <p:nvSpPr>
            <p:cNvPr id="22543" name="Rectangle 51"/>
            <p:cNvSpPr>
              <a:spLocks noChangeArrowheads="1"/>
            </p:cNvSpPr>
            <p:nvPr/>
          </p:nvSpPr>
          <p:spPr bwMode="auto">
            <a:xfrm>
              <a:off x="270"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1</a:t>
              </a:r>
            </a:p>
          </p:txBody>
        </p:sp>
        <p:sp>
          <p:nvSpPr>
            <p:cNvPr id="22544" name="Rectangle 52"/>
            <p:cNvSpPr>
              <a:spLocks noChangeArrowheads="1"/>
            </p:cNvSpPr>
            <p:nvPr/>
          </p:nvSpPr>
          <p:spPr bwMode="auto">
            <a:xfrm>
              <a:off x="444" y="2522"/>
              <a:ext cx="1253"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&lt;Tiger, 1&gt;</a:t>
              </a:r>
            </a:p>
            <a:p>
              <a:pPr eaLnBrk="1" hangingPunct="1">
                <a:spcBef>
                  <a:spcPct val="0"/>
                </a:spcBef>
              </a:pPr>
              <a:r>
                <a:rPr lang="en-US" altLang="en-US"/>
                <a:t>&lt;Lion, 1&gt;</a:t>
              </a:r>
            </a:p>
            <a:p>
              <a:pPr eaLnBrk="1" hangingPunct="1">
                <a:spcBef>
                  <a:spcPct val="0"/>
                </a:spcBef>
              </a:pPr>
              <a:r>
                <a:rPr lang="en-US" altLang="en-US"/>
                <a:t>&lt;Lion, 1&gt;</a:t>
              </a:r>
            </a:p>
            <a:p>
              <a:pPr eaLnBrk="1" hangingPunct="1">
                <a:spcBef>
                  <a:spcPct val="0"/>
                </a:spcBef>
              </a:pPr>
              <a:r>
                <a:rPr lang="en-US" altLang="en-US"/>
                <a:t>&lt;Panther, 1&gt;</a:t>
              </a:r>
            </a:p>
            <a:p>
              <a:pPr eaLnBrk="1" hangingPunct="1">
                <a:spcBef>
                  <a:spcPct val="0"/>
                </a:spcBef>
              </a:pPr>
              <a:r>
                <a:rPr lang="en-US" altLang="en-US"/>
                <a:t>…</a:t>
              </a:r>
            </a:p>
          </p:txBody>
        </p:sp>
      </p:grpSp>
      <p:grpSp>
        <p:nvGrpSpPr>
          <p:cNvPr id="22539" name="Group 53"/>
          <p:cNvGrpSpPr>
            <a:grpSpLocks/>
          </p:cNvGrpSpPr>
          <p:nvPr/>
        </p:nvGrpSpPr>
        <p:grpSpPr bwMode="auto">
          <a:xfrm>
            <a:off x="165100" y="4506913"/>
            <a:ext cx="2624138" cy="1965325"/>
            <a:chOff x="2333" y="2265"/>
            <a:chExt cx="1653" cy="1533"/>
          </a:xfrm>
        </p:grpSpPr>
        <p:sp>
          <p:nvSpPr>
            <p:cNvPr id="22541" name="Rectangle 54"/>
            <p:cNvSpPr>
              <a:spLocks noChangeArrowheads="1"/>
            </p:cNvSpPr>
            <p:nvPr/>
          </p:nvSpPr>
          <p:spPr bwMode="auto">
            <a:xfrm>
              <a:off x="2333" y="2265"/>
              <a:ext cx="1653" cy="1533"/>
            </a:xfrm>
            <a:prstGeom prst="rect">
              <a:avLst/>
            </a:prstGeom>
            <a:solidFill>
              <a:srgbClr val="F2F2F2"/>
            </a:solidFill>
            <a:ln w="12700">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Node 2</a:t>
              </a:r>
            </a:p>
          </p:txBody>
        </p:sp>
        <p:sp>
          <p:nvSpPr>
            <p:cNvPr id="22542" name="Rectangle 55"/>
            <p:cNvSpPr>
              <a:spLocks noChangeArrowheads="1"/>
            </p:cNvSpPr>
            <p:nvPr/>
          </p:nvSpPr>
          <p:spPr bwMode="auto">
            <a:xfrm>
              <a:off x="2478" y="2522"/>
              <a:ext cx="1266" cy="1113"/>
            </a:xfrm>
            <a:prstGeom prst="rect">
              <a:avLst/>
            </a:prstGeom>
            <a:solidFill>
              <a:srgbClr val="99CCFF"/>
            </a:solidFill>
            <a:ln w="9525">
              <a:solidFill>
                <a:schemeClr val="tx1"/>
              </a:solidFill>
              <a:miter lim="800000"/>
              <a:headEnd/>
              <a:tailEnd/>
            </a:ln>
          </p:spPr>
          <p:txBody>
            <a:bodyPr wrap="none"/>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r>
                <a:rPr lang="en-US" altLang="en-US"/>
                <a:t>&lt;Tiger, 1&gt;</a:t>
              </a:r>
            </a:p>
            <a:p>
              <a:pPr eaLnBrk="1" hangingPunct="1">
                <a:spcBef>
                  <a:spcPct val="0"/>
                </a:spcBef>
              </a:pPr>
              <a:r>
                <a:rPr lang="en-US" altLang="en-US"/>
                <a:t>&lt;Tiger,1&gt;</a:t>
              </a:r>
            </a:p>
            <a:p>
              <a:pPr eaLnBrk="1" hangingPunct="1">
                <a:spcBef>
                  <a:spcPct val="0"/>
                </a:spcBef>
              </a:pPr>
              <a:r>
                <a:rPr lang="en-US" altLang="en-US"/>
                <a:t>&lt;Panther, 1&gt;</a:t>
              </a:r>
            </a:p>
            <a:p>
              <a:pPr eaLnBrk="1" hangingPunct="1">
                <a:spcBef>
                  <a:spcPct val="0"/>
                </a:spcBef>
              </a:pPr>
              <a:r>
                <a:rPr lang="en-US" altLang="en-US"/>
                <a:t>…</a:t>
              </a:r>
            </a:p>
          </p:txBody>
        </p:sp>
      </p:grpSp>
      <p:sp>
        <p:nvSpPr>
          <p:cNvPr id="22540" name="Rectangle 13"/>
          <p:cNvSpPr txBox="1">
            <a:spLocks noGrp="1" noChangeArrowheads="1"/>
          </p:cNvSpPr>
          <p:nvPr/>
        </p:nvSpPr>
        <p:spPr bwMode="auto">
          <a:xfrm>
            <a:off x="165100" y="6654800"/>
            <a:ext cx="3143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fld id="{AD716348-E904-48D8-B2CF-5976528D4930}" type="slidenum">
              <a:rPr lang="en-US" altLang="en-US" sz="800"/>
              <a:pPr algn="r" eaLnBrk="1" hangingPunct="1">
                <a:spcBef>
                  <a:spcPct val="0"/>
                </a:spcBef>
              </a:pPr>
              <a:t>42</a:t>
            </a:fld>
            <a:endParaRPr lang="en-US" altLang="en-US" sz="800"/>
          </a:p>
        </p:txBody>
      </p:sp>
      <p:sp>
        <p:nvSpPr>
          <p:cNvPr id="2" name="Slide Number Placeholder 1"/>
          <p:cNvSpPr>
            <a:spLocks noGrp="1"/>
          </p:cNvSpPr>
          <p:nvPr>
            <p:ph type="sldNum" sz="quarter" idx="12"/>
          </p:nvPr>
        </p:nvSpPr>
        <p:spPr/>
        <p:txBody>
          <a:bodyPr/>
          <a:lstStyle/>
          <a:p>
            <a:fld id="{71BD4A25-22B2-48E3-9FC3-0D375F0F72AF}" type="slidenum">
              <a:rPr lang="en-US" smtClean="0"/>
              <a:t>42</a:t>
            </a:fld>
            <a:endParaRPr lang="en-US"/>
          </a:p>
        </p:txBody>
      </p:sp>
    </p:spTree>
    <p:extLst>
      <p:ext uri="{BB962C8B-B14F-4D97-AF65-F5344CB8AC3E}">
        <p14:creationId xmlns:p14="http://schemas.microsoft.com/office/powerpoint/2010/main" val="130777415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100" y="244158"/>
            <a:ext cx="8638131" cy="1339850"/>
          </a:xfrm>
        </p:spPr>
        <p:txBody>
          <a:bodyPr>
            <a:normAutofit/>
          </a:bodyPr>
          <a:lstStyle/>
          <a:p>
            <a:r>
              <a:rPr lang="en-US" sz="3600" dirty="0"/>
              <a:t>Example 2: Color Count</a:t>
            </a:r>
          </a:p>
        </p:txBody>
      </p:sp>
      <p:sp>
        <p:nvSpPr>
          <p:cNvPr id="4" name="Slide Number Placeholder 3"/>
          <p:cNvSpPr>
            <a:spLocks noGrp="1"/>
          </p:cNvSpPr>
          <p:nvPr>
            <p:ph type="sldNum" sz="quarter" idx="12"/>
          </p:nvPr>
        </p:nvSpPr>
        <p:spPr/>
        <p:txBody>
          <a:bodyPr/>
          <a:lstStyle/>
          <a:p>
            <a:fld id="{EBFB1032-EA64-7144-B003-9BCC9D94B503}" type="slidenum">
              <a:rPr lang="en-US" smtClean="0"/>
              <a:t>43</a:t>
            </a:fld>
            <a:endParaRPr lang="en-US" dirty="0"/>
          </a:p>
        </p:txBody>
      </p:sp>
      <p:grpSp>
        <p:nvGrpSpPr>
          <p:cNvPr id="5" name="Group 4"/>
          <p:cNvGrpSpPr/>
          <p:nvPr/>
        </p:nvGrpSpPr>
        <p:grpSpPr>
          <a:xfrm>
            <a:off x="3155937" y="2154890"/>
            <a:ext cx="2099313" cy="4152939"/>
            <a:chOff x="2876837" y="1568696"/>
            <a:chExt cx="2099313" cy="4152939"/>
          </a:xfrm>
        </p:grpSpPr>
        <p:sp>
          <p:nvSpPr>
            <p:cNvPr id="6" name="Rectangle 5"/>
            <p:cNvSpPr/>
            <p:nvPr/>
          </p:nvSpPr>
          <p:spPr>
            <a:xfrm>
              <a:off x="2876837" y="2119311"/>
              <a:ext cx="2099313" cy="3602324"/>
            </a:xfrm>
            <a:prstGeom prst="rect">
              <a:avLst/>
            </a:prstGeom>
            <a:solidFill>
              <a:schemeClr val="accent2">
                <a:lumMod val="20000"/>
                <a:lumOff val="80000"/>
                <a:alpha val="52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83398" y="1568696"/>
              <a:ext cx="1663431" cy="523220"/>
            </a:xfrm>
            <a:prstGeom prst="rect">
              <a:avLst/>
            </a:prstGeom>
            <a:noFill/>
          </p:spPr>
          <p:txBody>
            <a:bodyPr wrap="square" rtlCol="0">
              <a:spAutoFit/>
            </a:bodyPr>
            <a:lstStyle/>
            <a:p>
              <a:pPr algn="ctr"/>
              <a:r>
                <a:rPr lang="en-US" sz="1400" dirty="0"/>
                <a:t>Shuffle &amp; Sorting based on </a:t>
              </a:r>
              <a:r>
                <a:rPr lang="en-US" sz="1400" i="1" dirty="0"/>
                <a:t>k</a:t>
              </a:r>
            </a:p>
          </p:txBody>
        </p:sp>
      </p:grpSp>
      <p:pic>
        <p:nvPicPr>
          <p:cNvPr id="8" name="Picture 7"/>
          <p:cNvPicPr>
            <a:picLocks noChangeAspect="1"/>
          </p:cNvPicPr>
          <p:nvPr/>
        </p:nvPicPr>
        <p:blipFill>
          <a:blip r:embed="rId2"/>
          <a:stretch>
            <a:fillRect/>
          </a:stretch>
        </p:blipFill>
        <p:spPr>
          <a:xfrm>
            <a:off x="492118" y="2705505"/>
            <a:ext cx="1147647" cy="3602324"/>
          </a:xfrm>
          <a:prstGeom prst="rect">
            <a:avLst/>
          </a:prstGeom>
        </p:spPr>
      </p:pic>
      <p:grpSp>
        <p:nvGrpSpPr>
          <p:cNvPr id="9" name="Group 8"/>
          <p:cNvGrpSpPr/>
          <p:nvPr/>
        </p:nvGrpSpPr>
        <p:grpSpPr>
          <a:xfrm>
            <a:off x="5816298" y="3183966"/>
            <a:ext cx="1084652" cy="2300254"/>
            <a:chOff x="5537198" y="2597772"/>
            <a:chExt cx="1084652" cy="2300254"/>
          </a:xfrm>
        </p:grpSpPr>
        <p:pic>
          <p:nvPicPr>
            <p:cNvPr id="10" name="Picture 9"/>
            <p:cNvPicPr>
              <a:picLocks noChangeAspect="1"/>
            </p:cNvPicPr>
            <p:nvPr/>
          </p:nvPicPr>
          <p:blipFill>
            <a:blip r:embed="rId3"/>
            <a:stretch>
              <a:fillRect/>
            </a:stretch>
          </p:blipFill>
          <p:spPr>
            <a:xfrm>
              <a:off x="5537198" y="2597772"/>
              <a:ext cx="1084652" cy="551886"/>
            </a:xfrm>
            <a:prstGeom prst="rect">
              <a:avLst/>
            </a:prstGeom>
          </p:spPr>
        </p:pic>
        <p:pic>
          <p:nvPicPr>
            <p:cNvPr id="11" name="Picture 10"/>
            <p:cNvPicPr>
              <a:picLocks noChangeAspect="1"/>
            </p:cNvPicPr>
            <p:nvPr/>
          </p:nvPicPr>
          <p:blipFill>
            <a:blip r:embed="rId4"/>
            <a:stretch>
              <a:fillRect/>
            </a:stretch>
          </p:blipFill>
          <p:spPr>
            <a:xfrm>
              <a:off x="5537198" y="3414130"/>
              <a:ext cx="1084650" cy="551886"/>
            </a:xfrm>
            <a:prstGeom prst="rect">
              <a:avLst/>
            </a:prstGeom>
          </p:spPr>
        </p:pic>
        <p:pic>
          <p:nvPicPr>
            <p:cNvPr id="12" name="Picture 11"/>
            <p:cNvPicPr>
              <a:picLocks noChangeAspect="1"/>
            </p:cNvPicPr>
            <p:nvPr/>
          </p:nvPicPr>
          <p:blipFill>
            <a:blip r:embed="rId5"/>
            <a:stretch>
              <a:fillRect/>
            </a:stretch>
          </p:blipFill>
          <p:spPr>
            <a:xfrm>
              <a:off x="5537198" y="4355774"/>
              <a:ext cx="1084652" cy="542252"/>
            </a:xfrm>
            <a:prstGeom prst="rect">
              <a:avLst/>
            </a:prstGeom>
          </p:spPr>
        </p:pic>
      </p:grpSp>
      <p:grpSp>
        <p:nvGrpSpPr>
          <p:cNvPr id="13" name="Group 12"/>
          <p:cNvGrpSpPr/>
          <p:nvPr/>
        </p:nvGrpSpPr>
        <p:grpSpPr>
          <a:xfrm>
            <a:off x="1639765" y="2886917"/>
            <a:ext cx="1269956" cy="3256938"/>
            <a:chOff x="1360665" y="2300723"/>
            <a:chExt cx="1269956" cy="3256938"/>
          </a:xfrm>
        </p:grpSpPr>
        <p:pic>
          <p:nvPicPr>
            <p:cNvPr id="14" name="Picture 13"/>
            <p:cNvPicPr>
              <a:picLocks noChangeAspect="1"/>
            </p:cNvPicPr>
            <p:nvPr/>
          </p:nvPicPr>
          <p:blipFill>
            <a:blip r:embed="rId6"/>
            <a:stretch>
              <a:fillRect/>
            </a:stretch>
          </p:blipFill>
          <p:spPr>
            <a:xfrm>
              <a:off x="1813442" y="2300723"/>
              <a:ext cx="817179" cy="618534"/>
            </a:xfrm>
            <a:prstGeom prst="rect">
              <a:avLst/>
            </a:prstGeom>
          </p:spPr>
        </p:pic>
        <p:pic>
          <p:nvPicPr>
            <p:cNvPr id="15" name="Picture 14"/>
            <p:cNvPicPr>
              <a:picLocks noChangeAspect="1"/>
            </p:cNvPicPr>
            <p:nvPr/>
          </p:nvPicPr>
          <p:blipFill>
            <a:blip r:embed="rId7"/>
            <a:stretch>
              <a:fillRect/>
            </a:stretch>
          </p:blipFill>
          <p:spPr>
            <a:xfrm>
              <a:off x="1813442" y="3164323"/>
              <a:ext cx="817179" cy="618534"/>
            </a:xfrm>
            <a:prstGeom prst="rect">
              <a:avLst/>
            </a:prstGeom>
          </p:spPr>
        </p:pic>
        <p:pic>
          <p:nvPicPr>
            <p:cNvPr id="16" name="Picture 15"/>
            <p:cNvPicPr>
              <a:picLocks noChangeAspect="1"/>
            </p:cNvPicPr>
            <p:nvPr/>
          </p:nvPicPr>
          <p:blipFill>
            <a:blip r:embed="rId7"/>
            <a:stretch>
              <a:fillRect/>
            </a:stretch>
          </p:blipFill>
          <p:spPr>
            <a:xfrm>
              <a:off x="1813442" y="4048123"/>
              <a:ext cx="817179" cy="618534"/>
            </a:xfrm>
            <a:prstGeom prst="rect">
              <a:avLst/>
            </a:prstGeom>
          </p:spPr>
        </p:pic>
        <p:pic>
          <p:nvPicPr>
            <p:cNvPr id="17" name="Picture 16"/>
            <p:cNvPicPr>
              <a:picLocks noChangeAspect="1"/>
            </p:cNvPicPr>
            <p:nvPr/>
          </p:nvPicPr>
          <p:blipFill>
            <a:blip r:embed="rId7"/>
            <a:stretch>
              <a:fillRect/>
            </a:stretch>
          </p:blipFill>
          <p:spPr>
            <a:xfrm>
              <a:off x="1813442" y="4939127"/>
              <a:ext cx="817179" cy="618534"/>
            </a:xfrm>
            <a:prstGeom prst="rect">
              <a:avLst/>
            </a:prstGeom>
          </p:spPr>
        </p:pic>
        <p:cxnSp>
          <p:nvCxnSpPr>
            <p:cNvPr id="18" name="Straight Arrow Connector 17"/>
            <p:cNvCxnSpPr/>
            <p:nvPr/>
          </p:nvCxnSpPr>
          <p:spPr>
            <a:xfrm>
              <a:off x="1360665" y="2609990"/>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360665" y="3462122"/>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360665" y="4356641"/>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360665" y="5247645"/>
              <a:ext cx="45277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492118" y="2154890"/>
            <a:ext cx="1282914" cy="523220"/>
          </a:xfrm>
          <a:prstGeom prst="rect">
            <a:avLst/>
          </a:prstGeom>
          <a:noFill/>
        </p:spPr>
        <p:txBody>
          <a:bodyPr wrap="square" rtlCol="0">
            <a:spAutoFit/>
          </a:bodyPr>
          <a:lstStyle/>
          <a:p>
            <a:r>
              <a:rPr lang="en-US" sz="1400" dirty="0"/>
              <a:t>Input blocks on HDFS</a:t>
            </a:r>
          </a:p>
        </p:txBody>
      </p:sp>
      <p:grpSp>
        <p:nvGrpSpPr>
          <p:cNvPr id="23" name="Group 22"/>
          <p:cNvGrpSpPr/>
          <p:nvPr/>
        </p:nvGrpSpPr>
        <p:grpSpPr>
          <a:xfrm>
            <a:off x="1927432" y="2154890"/>
            <a:ext cx="1396968" cy="523220"/>
            <a:chOff x="1648332" y="1568696"/>
            <a:chExt cx="1396968" cy="523220"/>
          </a:xfrm>
        </p:grpSpPr>
        <p:sp>
          <p:nvSpPr>
            <p:cNvPr id="24" name="TextBox 23"/>
            <p:cNvSpPr txBox="1"/>
            <p:nvPr/>
          </p:nvSpPr>
          <p:spPr>
            <a:xfrm>
              <a:off x="1648332" y="1568696"/>
              <a:ext cx="1396968" cy="523220"/>
            </a:xfrm>
            <a:prstGeom prst="rect">
              <a:avLst/>
            </a:prstGeom>
            <a:noFill/>
          </p:spPr>
          <p:txBody>
            <a:bodyPr wrap="square" rtlCol="0">
              <a:spAutoFit/>
            </a:bodyPr>
            <a:lstStyle/>
            <a:p>
              <a:r>
                <a:rPr lang="en-US" sz="1400" dirty="0"/>
                <a:t>Produces (</a:t>
              </a:r>
              <a:r>
                <a:rPr lang="en-US" sz="1400" i="1" dirty="0"/>
                <a:t>k</a:t>
              </a:r>
              <a:r>
                <a:rPr lang="en-US" sz="1400" dirty="0"/>
                <a:t>, </a:t>
              </a:r>
              <a:r>
                <a:rPr lang="en-US" sz="1400" i="1" dirty="0"/>
                <a:t>v</a:t>
              </a:r>
              <a:r>
                <a:rPr lang="en-US" sz="1400" dirty="0"/>
                <a:t>)</a:t>
              </a:r>
            </a:p>
            <a:p>
              <a:r>
                <a:rPr lang="en-US" sz="1400" dirty="0"/>
                <a:t>   (    , 1)</a:t>
              </a:r>
            </a:p>
          </p:txBody>
        </p:sp>
        <p:sp>
          <p:nvSpPr>
            <p:cNvPr id="25" name="Rounded Rectangle 24"/>
            <p:cNvSpPr>
              <a:spLocks noChangeAspect="1"/>
            </p:cNvSpPr>
            <p:nvPr/>
          </p:nvSpPr>
          <p:spPr>
            <a:xfrm>
              <a:off x="1945958" y="1895712"/>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6" name="Group 25"/>
          <p:cNvGrpSpPr/>
          <p:nvPr/>
        </p:nvGrpSpPr>
        <p:grpSpPr>
          <a:xfrm>
            <a:off x="2892138" y="3007106"/>
            <a:ext cx="1398165" cy="3015810"/>
            <a:chOff x="2613038" y="2420912"/>
            <a:chExt cx="1398165" cy="3015810"/>
          </a:xfrm>
        </p:grpSpPr>
        <p:pic>
          <p:nvPicPr>
            <p:cNvPr id="27" name="Picture 26"/>
            <p:cNvPicPr>
              <a:picLocks noChangeAspect="1"/>
            </p:cNvPicPr>
            <p:nvPr/>
          </p:nvPicPr>
          <p:blipFill>
            <a:blip r:embed="rId8"/>
            <a:stretch>
              <a:fillRect/>
            </a:stretch>
          </p:blipFill>
          <p:spPr>
            <a:xfrm>
              <a:off x="3065815" y="2420912"/>
              <a:ext cx="945388" cy="378155"/>
            </a:xfrm>
            <a:prstGeom prst="rect">
              <a:avLst/>
            </a:prstGeom>
          </p:spPr>
        </p:pic>
        <p:pic>
          <p:nvPicPr>
            <p:cNvPr id="28" name="Picture 27"/>
            <p:cNvPicPr>
              <a:picLocks noChangeAspect="1"/>
            </p:cNvPicPr>
            <p:nvPr/>
          </p:nvPicPr>
          <p:blipFill>
            <a:blip r:embed="rId9"/>
            <a:stretch>
              <a:fillRect/>
            </a:stretch>
          </p:blipFill>
          <p:spPr>
            <a:xfrm>
              <a:off x="3065815" y="3311918"/>
              <a:ext cx="945388" cy="378155"/>
            </a:xfrm>
            <a:prstGeom prst="rect">
              <a:avLst/>
            </a:prstGeom>
          </p:spPr>
        </p:pic>
        <p:pic>
          <p:nvPicPr>
            <p:cNvPr id="29" name="Picture 28"/>
            <p:cNvPicPr>
              <a:picLocks noChangeAspect="1"/>
            </p:cNvPicPr>
            <p:nvPr/>
          </p:nvPicPr>
          <p:blipFill>
            <a:blip r:embed="rId9"/>
            <a:stretch>
              <a:fillRect/>
            </a:stretch>
          </p:blipFill>
          <p:spPr>
            <a:xfrm>
              <a:off x="3065815" y="4166696"/>
              <a:ext cx="945388" cy="378155"/>
            </a:xfrm>
            <a:prstGeom prst="rect">
              <a:avLst/>
            </a:prstGeom>
          </p:spPr>
        </p:pic>
        <p:pic>
          <p:nvPicPr>
            <p:cNvPr id="30" name="Picture 29"/>
            <p:cNvPicPr>
              <a:picLocks noChangeAspect="1"/>
            </p:cNvPicPr>
            <p:nvPr/>
          </p:nvPicPr>
          <p:blipFill>
            <a:blip r:embed="rId9"/>
            <a:stretch>
              <a:fillRect/>
            </a:stretch>
          </p:blipFill>
          <p:spPr>
            <a:xfrm>
              <a:off x="3065815" y="5058567"/>
              <a:ext cx="945388" cy="378155"/>
            </a:xfrm>
            <a:prstGeom prst="rect">
              <a:avLst/>
            </a:prstGeom>
          </p:spPr>
        </p:pic>
        <p:cxnSp>
          <p:nvCxnSpPr>
            <p:cNvPr id="31" name="Straight Arrow Connector 30"/>
            <p:cNvCxnSpPr/>
            <p:nvPr/>
          </p:nvCxnSpPr>
          <p:spPr>
            <a:xfrm>
              <a:off x="2613038" y="2632810"/>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630621" y="3513954"/>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618441" y="4381808"/>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618441" y="5260603"/>
              <a:ext cx="452777"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290303" y="3182227"/>
            <a:ext cx="1525995" cy="2016910"/>
            <a:chOff x="4011203" y="2596033"/>
            <a:chExt cx="1525995" cy="2016910"/>
          </a:xfrm>
        </p:grpSpPr>
        <p:cxnSp>
          <p:nvCxnSpPr>
            <p:cNvPr id="36" name="Straight Connector 35"/>
            <p:cNvCxnSpPr>
              <a:stCxn id="27" idx="3"/>
              <a:endCxn id="11" idx="1"/>
            </p:cNvCxnSpPr>
            <p:nvPr/>
          </p:nvCxnSpPr>
          <p:spPr>
            <a:xfrm>
              <a:off x="4011203" y="2596033"/>
              <a:ext cx="1525995" cy="1080083"/>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7" idx="3"/>
              <a:endCxn id="10" idx="1"/>
            </p:cNvCxnSpPr>
            <p:nvPr/>
          </p:nvCxnSpPr>
          <p:spPr>
            <a:xfrm>
              <a:off x="4011203" y="2596033"/>
              <a:ext cx="1525995" cy="263725"/>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7" idx="3"/>
              <a:endCxn id="12" idx="1"/>
            </p:cNvCxnSpPr>
            <p:nvPr/>
          </p:nvCxnSpPr>
          <p:spPr>
            <a:xfrm>
              <a:off x="4011203" y="2596033"/>
              <a:ext cx="1525995" cy="2016910"/>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4290303" y="3445952"/>
            <a:ext cx="1525995" cy="1753185"/>
            <a:chOff x="4011203" y="2859758"/>
            <a:chExt cx="1525995" cy="1753185"/>
          </a:xfrm>
        </p:grpSpPr>
        <p:cxnSp>
          <p:nvCxnSpPr>
            <p:cNvPr id="40" name="Straight Connector 39"/>
            <p:cNvCxnSpPr>
              <a:stCxn id="28" idx="3"/>
              <a:endCxn id="11" idx="1"/>
            </p:cNvCxnSpPr>
            <p:nvPr/>
          </p:nvCxnSpPr>
          <p:spPr>
            <a:xfrm>
              <a:off x="4011203" y="3487039"/>
              <a:ext cx="1525995" cy="189077"/>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8" idx="3"/>
              <a:endCxn id="10" idx="1"/>
            </p:cNvCxnSpPr>
            <p:nvPr/>
          </p:nvCxnSpPr>
          <p:spPr>
            <a:xfrm flipV="1">
              <a:off x="4011203" y="2859758"/>
              <a:ext cx="1525995" cy="627281"/>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8" idx="3"/>
              <a:endCxn id="12" idx="1"/>
            </p:cNvCxnSpPr>
            <p:nvPr/>
          </p:nvCxnSpPr>
          <p:spPr>
            <a:xfrm>
              <a:off x="4011203" y="3487039"/>
              <a:ext cx="1525995" cy="1125904"/>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4290303" y="3445952"/>
            <a:ext cx="1525995" cy="1753185"/>
            <a:chOff x="4011203" y="2859758"/>
            <a:chExt cx="1525995" cy="1753185"/>
          </a:xfrm>
        </p:grpSpPr>
        <p:cxnSp>
          <p:nvCxnSpPr>
            <p:cNvPr id="44" name="Straight Connector 43"/>
            <p:cNvCxnSpPr>
              <a:stCxn id="29" idx="3"/>
              <a:endCxn id="11" idx="1"/>
            </p:cNvCxnSpPr>
            <p:nvPr/>
          </p:nvCxnSpPr>
          <p:spPr>
            <a:xfrm flipV="1">
              <a:off x="4011203" y="3676116"/>
              <a:ext cx="1525995" cy="665701"/>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9" idx="3"/>
              <a:endCxn id="10" idx="1"/>
            </p:cNvCxnSpPr>
            <p:nvPr/>
          </p:nvCxnSpPr>
          <p:spPr>
            <a:xfrm flipV="1">
              <a:off x="4011203" y="2859758"/>
              <a:ext cx="1525995" cy="1482059"/>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9" idx="3"/>
              <a:endCxn id="12" idx="1"/>
            </p:cNvCxnSpPr>
            <p:nvPr/>
          </p:nvCxnSpPr>
          <p:spPr>
            <a:xfrm>
              <a:off x="4011203" y="4341817"/>
              <a:ext cx="1525995" cy="271126"/>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47" name="Group 46"/>
          <p:cNvGrpSpPr/>
          <p:nvPr/>
        </p:nvGrpSpPr>
        <p:grpSpPr>
          <a:xfrm>
            <a:off x="4290303" y="3445952"/>
            <a:ext cx="1525995" cy="2373930"/>
            <a:chOff x="4011203" y="2859758"/>
            <a:chExt cx="1525995" cy="2373930"/>
          </a:xfrm>
        </p:grpSpPr>
        <p:cxnSp>
          <p:nvCxnSpPr>
            <p:cNvPr id="48" name="Straight Connector 47"/>
            <p:cNvCxnSpPr>
              <a:stCxn id="30" idx="3"/>
              <a:endCxn id="11" idx="1"/>
            </p:cNvCxnSpPr>
            <p:nvPr/>
          </p:nvCxnSpPr>
          <p:spPr>
            <a:xfrm flipV="1">
              <a:off x="4011203" y="3676116"/>
              <a:ext cx="1525995" cy="1557572"/>
            </a:xfrm>
            <a:prstGeom prst="line">
              <a:avLst/>
            </a:prstGeom>
            <a:ln>
              <a:tailEnd type="arrow" w="med" len="sm"/>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0" idx="3"/>
              <a:endCxn id="10" idx="1"/>
            </p:cNvCxnSpPr>
            <p:nvPr/>
          </p:nvCxnSpPr>
          <p:spPr>
            <a:xfrm flipV="1">
              <a:off x="4011203" y="2859758"/>
              <a:ext cx="1525995" cy="2373930"/>
            </a:xfrm>
            <a:prstGeom prst="line">
              <a:avLst/>
            </a:prstGeom>
            <a:ln>
              <a:solidFill>
                <a:srgbClr val="3366FF"/>
              </a:solidFill>
              <a:tailEnd type="arrow" w="med" len="sm"/>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0" idx="3"/>
              <a:endCxn id="12" idx="1"/>
            </p:cNvCxnSpPr>
            <p:nvPr/>
          </p:nvCxnSpPr>
          <p:spPr>
            <a:xfrm flipV="1">
              <a:off x="4011203" y="4612943"/>
              <a:ext cx="1525995" cy="620745"/>
            </a:xfrm>
            <a:prstGeom prst="line">
              <a:avLst/>
            </a:prstGeom>
            <a:ln>
              <a:solidFill>
                <a:srgbClr val="008000"/>
              </a:solidFill>
              <a:tailEnd type="arrow" w="med" len="sm"/>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5503981" y="2154890"/>
            <a:ext cx="1915375" cy="523220"/>
            <a:chOff x="5224881" y="1568696"/>
            <a:chExt cx="1915375" cy="523220"/>
          </a:xfrm>
        </p:grpSpPr>
        <p:sp>
          <p:nvSpPr>
            <p:cNvPr id="52" name="TextBox 51"/>
            <p:cNvSpPr txBox="1"/>
            <p:nvPr/>
          </p:nvSpPr>
          <p:spPr>
            <a:xfrm>
              <a:off x="5224881" y="1568696"/>
              <a:ext cx="1915375" cy="523220"/>
            </a:xfrm>
            <a:prstGeom prst="rect">
              <a:avLst/>
            </a:prstGeom>
            <a:noFill/>
          </p:spPr>
          <p:txBody>
            <a:bodyPr wrap="square" rtlCol="0">
              <a:spAutoFit/>
            </a:bodyPr>
            <a:lstStyle/>
            <a:p>
              <a:r>
                <a:rPr lang="en-US" sz="1400" dirty="0"/>
                <a:t>Consumes(</a:t>
              </a:r>
              <a:r>
                <a:rPr lang="en-US" sz="1400" i="1" dirty="0"/>
                <a:t>k</a:t>
              </a:r>
              <a:r>
                <a:rPr lang="en-US" sz="1400" dirty="0"/>
                <a:t>, [</a:t>
              </a:r>
              <a:r>
                <a:rPr lang="en-US" sz="1400" i="1" dirty="0"/>
                <a:t>v</a:t>
              </a:r>
              <a:r>
                <a:rPr lang="en-US" sz="1400" dirty="0"/>
                <a:t>])</a:t>
              </a:r>
            </a:p>
            <a:p>
              <a:r>
                <a:rPr lang="en-US" sz="1400" dirty="0"/>
                <a:t>    (     , [1,1,1,1,1,1..])</a:t>
              </a:r>
            </a:p>
          </p:txBody>
        </p:sp>
        <p:sp>
          <p:nvSpPr>
            <p:cNvPr id="53" name="Rounded Rectangle 52"/>
            <p:cNvSpPr>
              <a:spLocks noChangeAspect="1"/>
            </p:cNvSpPr>
            <p:nvPr/>
          </p:nvSpPr>
          <p:spPr>
            <a:xfrm>
              <a:off x="5571370" y="1892616"/>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4" name="Group 53"/>
          <p:cNvGrpSpPr/>
          <p:nvPr/>
        </p:nvGrpSpPr>
        <p:grpSpPr>
          <a:xfrm>
            <a:off x="6810235" y="2836202"/>
            <a:ext cx="1915375" cy="2383809"/>
            <a:chOff x="6531135" y="2250008"/>
            <a:chExt cx="1915375" cy="2383809"/>
          </a:xfrm>
        </p:grpSpPr>
        <p:sp>
          <p:nvSpPr>
            <p:cNvPr id="55" name="TextBox 54"/>
            <p:cNvSpPr txBox="1"/>
            <p:nvPr/>
          </p:nvSpPr>
          <p:spPr>
            <a:xfrm>
              <a:off x="6531135" y="2250008"/>
              <a:ext cx="1915375" cy="523220"/>
            </a:xfrm>
            <a:prstGeom prst="rect">
              <a:avLst/>
            </a:prstGeom>
            <a:noFill/>
          </p:spPr>
          <p:txBody>
            <a:bodyPr wrap="square" rtlCol="0">
              <a:spAutoFit/>
            </a:bodyPr>
            <a:lstStyle/>
            <a:p>
              <a:r>
                <a:rPr lang="en-US" sz="1400" dirty="0"/>
                <a:t>Produces(</a:t>
              </a:r>
              <a:r>
                <a:rPr lang="en-US" sz="1400" i="1" dirty="0"/>
                <a:t>k’</a:t>
              </a:r>
              <a:r>
                <a:rPr lang="en-US" sz="1400" dirty="0"/>
                <a:t>, </a:t>
              </a:r>
              <a:r>
                <a:rPr lang="en-US" sz="1400" i="1" dirty="0"/>
                <a:t>v’</a:t>
              </a:r>
              <a:r>
                <a:rPr lang="en-US" sz="1400" dirty="0"/>
                <a:t>)</a:t>
              </a:r>
            </a:p>
            <a:p>
              <a:r>
                <a:rPr lang="en-US" sz="1400" dirty="0"/>
                <a:t>    (     , 100)</a:t>
              </a:r>
            </a:p>
          </p:txBody>
        </p:sp>
        <p:sp>
          <p:nvSpPr>
            <p:cNvPr id="56" name="Rounded Rectangle 55"/>
            <p:cNvSpPr>
              <a:spLocks noChangeAspect="1"/>
            </p:cNvSpPr>
            <p:nvPr/>
          </p:nvSpPr>
          <p:spPr>
            <a:xfrm>
              <a:off x="6903039" y="2576294"/>
              <a:ext cx="109728" cy="10972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7" name="Straight Arrow Connector 56"/>
            <p:cNvCxnSpPr/>
            <p:nvPr/>
          </p:nvCxnSpPr>
          <p:spPr>
            <a:xfrm>
              <a:off x="6595930" y="2873715"/>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582973" y="3690073"/>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6582973" y="4633817"/>
              <a:ext cx="1205222" cy="0"/>
            </a:xfrm>
            <a:prstGeom prst="straightConnector1">
              <a:avLst/>
            </a:prstGeom>
            <a:ln w="20955">
              <a:solidFill>
                <a:schemeClr val="tx1"/>
              </a:solidFill>
              <a:prstDash val="solid"/>
              <a:tailEnd type="arrow"/>
            </a:ln>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492117" y="1606258"/>
            <a:ext cx="7308715" cy="369332"/>
          </a:xfrm>
          <a:prstGeom prst="rect">
            <a:avLst/>
          </a:prstGeom>
        </p:spPr>
        <p:txBody>
          <a:bodyPr wrap="square">
            <a:spAutoFit/>
          </a:bodyPr>
          <a:lstStyle/>
          <a:p>
            <a:r>
              <a:rPr lang="en-US" b="1" dirty="0">
                <a:solidFill>
                  <a:srgbClr val="800000"/>
                </a:solidFill>
              </a:rPr>
              <a:t>Job: Count the number of each color in a data set</a:t>
            </a:r>
          </a:p>
        </p:txBody>
      </p:sp>
      <p:grpSp>
        <p:nvGrpSpPr>
          <p:cNvPr id="60" name="Group 59"/>
          <p:cNvGrpSpPr/>
          <p:nvPr/>
        </p:nvGrpSpPr>
        <p:grpSpPr>
          <a:xfrm>
            <a:off x="5633901" y="3229374"/>
            <a:ext cx="3307291" cy="3390945"/>
            <a:chOff x="5633901" y="3229374"/>
            <a:chExt cx="3307291" cy="3390945"/>
          </a:xfrm>
        </p:grpSpPr>
        <p:sp>
          <p:nvSpPr>
            <p:cNvPr id="64" name="TextBox 63"/>
            <p:cNvSpPr txBox="1"/>
            <p:nvPr/>
          </p:nvSpPr>
          <p:spPr>
            <a:xfrm>
              <a:off x="8037439" y="3229374"/>
              <a:ext cx="884873" cy="2295948"/>
            </a:xfrm>
            <a:prstGeom prst="rect">
              <a:avLst/>
            </a:prstGeom>
            <a:noFill/>
            <a:ln>
              <a:solidFill>
                <a:schemeClr val="tx1"/>
              </a:solidFill>
              <a:prstDash val="dash"/>
            </a:ln>
          </p:spPr>
          <p:txBody>
            <a:bodyPr wrap="square" rtlCol="0">
              <a:noAutofit/>
            </a:bodyPr>
            <a:lstStyle/>
            <a:p>
              <a:endParaRPr lang="en-US" dirty="0"/>
            </a:p>
          </p:txBody>
        </p:sp>
        <p:sp>
          <p:nvSpPr>
            <p:cNvPr id="61" name="TextBox 60"/>
            <p:cNvSpPr txBox="1"/>
            <p:nvPr/>
          </p:nvSpPr>
          <p:spPr>
            <a:xfrm>
              <a:off x="8050274" y="5045248"/>
              <a:ext cx="866957" cy="307777"/>
            </a:xfrm>
            <a:prstGeom prst="rect">
              <a:avLst/>
            </a:prstGeom>
            <a:noFill/>
          </p:spPr>
          <p:txBody>
            <a:bodyPr wrap="none" rtlCol="0">
              <a:spAutoFit/>
            </a:bodyPr>
            <a:lstStyle/>
            <a:p>
              <a:r>
                <a:rPr lang="en-US" sz="1400" dirty="0"/>
                <a:t>Part0003</a:t>
              </a:r>
            </a:p>
          </p:txBody>
        </p:sp>
        <p:sp>
          <p:nvSpPr>
            <p:cNvPr id="62" name="TextBox 61"/>
            <p:cNvSpPr txBox="1"/>
            <p:nvPr/>
          </p:nvSpPr>
          <p:spPr>
            <a:xfrm>
              <a:off x="8050274" y="4108421"/>
              <a:ext cx="866957" cy="307777"/>
            </a:xfrm>
            <a:prstGeom prst="rect">
              <a:avLst/>
            </a:prstGeom>
            <a:noFill/>
          </p:spPr>
          <p:txBody>
            <a:bodyPr wrap="none" rtlCol="0">
              <a:spAutoFit/>
            </a:bodyPr>
            <a:lstStyle/>
            <a:p>
              <a:r>
                <a:rPr lang="en-US" sz="1400" dirty="0"/>
                <a:t>Part0002</a:t>
              </a:r>
            </a:p>
          </p:txBody>
        </p:sp>
        <p:sp>
          <p:nvSpPr>
            <p:cNvPr id="63" name="TextBox 62"/>
            <p:cNvSpPr txBox="1"/>
            <p:nvPr/>
          </p:nvSpPr>
          <p:spPr>
            <a:xfrm>
              <a:off x="8074235" y="3265948"/>
              <a:ext cx="866957" cy="307777"/>
            </a:xfrm>
            <a:prstGeom prst="rect">
              <a:avLst/>
            </a:prstGeom>
            <a:noFill/>
          </p:spPr>
          <p:txBody>
            <a:bodyPr wrap="none" rtlCol="0">
              <a:spAutoFit/>
            </a:bodyPr>
            <a:lstStyle/>
            <a:p>
              <a:r>
                <a:rPr lang="en-US" sz="1400" dirty="0"/>
                <a:t>Part0001</a:t>
              </a:r>
            </a:p>
          </p:txBody>
        </p:sp>
        <p:cxnSp>
          <p:nvCxnSpPr>
            <p:cNvPr id="65" name="Straight Arrow Connector 64"/>
            <p:cNvCxnSpPr>
              <a:stCxn id="66" idx="0"/>
              <a:endCxn id="64" idx="2"/>
            </p:cNvCxnSpPr>
            <p:nvPr/>
          </p:nvCxnSpPr>
          <p:spPr>
            <a:xfrm flipV="1">
              <a:off x="6900950" y="5525322"/>
              <a:ext cx="1578926" cy="264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5633901" y="5789322"/>
              <a:ext cx="2534097" cy="830997"/>
            </a:xfrm>
            <a:prstGeom prst="rect">
              <a:avLst/>
            </a:prstGeom>
            <a:noFill/>
          </p:spPr>
          <p:txBody>
            <a:bodyPr wrap="square" rtlCol="0">
              <a:spAutoFit/>
            </a:bodyPr>
            <a:lstStyle/>
            <a:p>
              <a:r>
                <a:rPr lang="en-US" sz="1600" dirty="0"/>
                <a:t>That’s the output file, it has 3 parts on probably 3 different machines</a:t>
              </a:r>
            </a:p>
          </p:txBody>
        </p:sp>
      </p:grpSp>
    </p:spTree>
    <p:extLst>
      <p:ext uri="{BB962C8B-B14F-4D97-AF65-F5344CB8AC3E}">
        <p14:creationId xmlns:p14="http://schemas.microsoft.com/office/powerpoint/2010/main" val="132542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checkerboard(across)">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Joining Data</a:t>
            </a:r>
          </a:p>
        </p:txBody>
      </p:sp>
      <p:sp>
        <p:nvSpPr>
          <p:cNvPr id="3" name="Content Placeholder 2"/>
          <p:cNvSpPr>
            <a:spLocks noGrp="1"/>
          </p:cNvSpPr>
          <p:nvPr>
            <p:ph idx="1"/>
          </p:nvPr>
        </p:nvSpPr>
        <p:spPr/>
        <p:txBody>
          <a:bodyPr>
            <a:normAutofit/>
          </a:bodyPr>
          <a:lstStyle/>
          <a:p>
            <a:r>
              <a:rPr lang="en-US" dirty="0"/>
              <a:t>Task: combine datasets by key A standard data management function </a:t>
            </a:r>
          </a:p>
          <a:p>
            <a:r>
              <a:rPr lang="en-US" dirty="0"/>
              <a:t>In pseudo SQL </a:t>
            </a:r>
          </a:p>
          <a:p>
            <a:pPr marL="0" indent="0">
              <a:buNone/>
            </a:pPr>
            <a:r>
              <a:rPr lang="en-US" dirty="0"/>
              <a:t>	Select * from table A, table B, where 	</a:t>
            </a:r>
            <a:r>
              <a:rPr lang="en-US" dirty="0" err="1"/>
              <a:t>A.key</a:t>
            </a:r>
            <a:r>
              <a:rPr lang="en-US" dirty="0"/>
              <a:t>=</a:t>
            </a:r>
            <a:r>
              <a:rPr lang="en-US" dirty="0" err="1"/>
              <a:t>B.key</a:t>
            </a:r>
            <a:r>
              <a:rPr lang="en-US" dirty="0"/>
              <a:t> </a:t>
            </a:r>
          </a:p>
          <a:p>
            <a:r>
              <a:rPr lang="en-US" dirty="0"/>
              <a:t>Joins can be inner, left or right outer</a:t>
            </a:r>
          </a:p>
          <a:p>
            <a:endParaRPr lang="en-US" dirty="0"/>
          </a:p>
        </p:txBody>
      </p:sp>
      <p:sp>
        <p:nvSpPr>
          <p:cNvPr id="4" name="Slide Number Placeholder 3"/>
          <p:cNvSpPr>
            <a:spLocks noGrp="1"/>
          </p:cNvSpPr>
          <p:nvPr>
            <p:ph type="sldNum" sz="quarter" idx="12"/>
          </p:nvPr>
        </p:nvSpPr>
        <p:spPr/>
        <p:txBody>
          <a:bodyPr/>
          <a:lstStyle/>
          <a:p>
            <a:fld id="{71BD4A25-22B2-48E3-9FC3-0D375F0F72AF}" type="slidenum">
              <a:rPr lang="en-US" smtClean="0"/>
              <a:t>44</a:t>
            </a:fld>
            <a:endParaRPr lang="en-US"/>
          </a:p>
        </p:txBody>
      </p:sp>
    </p:spTree>
    <p:extLst>
      <p:ext uri="{BB962C8B-B14F-4D97-AF65-F5344CB8AC3E}">
        <p14:creationId xmlns:p14="http://schemas.microsoft.com/office/powerpoint/2010/main" val="1046643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Joining Data – Cont.</a:t>
            </a:r>
          </a:p>
        </p:txBody>
      </p:sp>
      <p:sp>
        <p:nvSpPr>
          <p:cNvPr id="5" name="Text Placeholder 4"/>
          <p:cNvSpPr>
            <a:spLocks noGrp="1"/>
          </p:cNvSpPr>
          <p:nvPr>
            <p:ph type="body" idx="1"/>
          </p:nvPr>
        </p:nvSpPr>
        <p:spPr>
          <a:xfrm>
            <a:off x="457200" y="1981200"/>
            <a:ext cx="4040188" cy="468312"/>
          </a:xfrm>
        </p:spPr>
        <p:txBody>
          <a:bodyPr>
            <a:normAutofit/>
          </a:bodyPr>
          <a:lstStyle/>
          <a:p>
            <a:r>
              <a:rPr lang="en-US" dirty="0"/>
              <a:t>File A: &lt;word, total-count&gt;</a:t>
            </a:r>
          </a:p>
        </p:txBody>
      </p:sp>
      <p:sp>
        <p:nvSpPr>
          <p:cNvPr id="3" name="Content Placeholder 2"/>
          <p:cNvSpPr>
            <a:spLocks noGrp="1"/>
          </p:cNvSpPr>
          <p:nvPr>
            <p:ph sz="half" idx="2"/>
          </p:nvPr>
        </p:nvSpPr>
        <p:spPr>
          <a:xfrm>
            <a:off x="457200" y="2667000"/>
            <a:ext cx="3505200" cy="3124200"/>
          </a:xfrm>
        </p:spPr>
        <p:style>
          <a:lnRef idx="2">
            <a:schemeClr val="accent6"/>
          </a:lnRef>
          <a:fillRef idx="1">
            <a:schemeClr val="lt1"/>
          </a:fillRef>
          <a:effectRef idx="0">
            <a:schemeClr val="accent6"/>
          </a:effectRef>
          <a:fontRef idx="minor">
            <a:schemeClr val="dk1"/>
          </a:fontRef>
        </p:style>
        <p:txBody>
          <a:bodyPr>
            <a:normAutofit/>
          </a:bodyPr>
          <a:lstStyle/>
          <a:p>
            <a:pPr marL="0" indent="0">
              <a:buNone/>
            </a:pPr>
            <a:r>
              <a:rPr lang="en-US" dirty="0"/>
              <a:t>able , 5</a:t>
            </a:r>
          </a:p>
          <a:p>
            <a:pPr marL="0" indent="0">
              <a:buNone/>
            </a:pPr>
            <a:r>
              <a:rPr lang="en-US" dirty="0"/>
              <a:t>actor , 18</a:t>
            </a:r>
          </a:p>
          <a:p>
            <a:pPr marL="0" indent="0">
              <a:buNone/>
            </a:pPr>
            <a:r>
              <a:rPr lang="en-US" dirty="0"/>
              <a:t>burger , 25</a:t>
            </a:r>
          </a:p>
          <a:p>
            <a:pPr marL="0" indent="0">
              <a:buNone/>
            </a:pPr>
            <a:r>
              <a:rPr lang="en-US" dirty="0"/>
              <a:t>.</a:t>
            </a:r>
          </a:p>
          <a:p>
            <a:pPr marL="0" indent="0">
              <a:buNone/>
            </a:pPr>
            <a:r>
              <a:rPr lang="en-US" dirty="0"/>
              <a:t>.</a:t>
            </a:r>
          </a:p>
          <a:p>
            <a:pPr marL="0" indent="0">
              <a:buNone/>
            </a:pPr>
            <a:r>
              <a:rPr lang="en-US" dirty="0"/>
              <a:t>.</a:t>
            </a:r>
          </a:p>
        </p:txBody>
      </p:sp>
      <p:sp>
        <p:nvSpPr>
          <p:cNvPr id="6" name="Text Placeholder 5"/>
          <p:cNvSpPr>
            <a:spLocks noGrp="1"/>
          </p:cNvSpPr>
          <p:nvPr>
            <p:ph type="body" sz="quarter" idx="3"/>
          </p:nvPr>
        </p:nvSpPr>
        <p:spPr>
          <a:xfrm>
            <a:off x="4645025" y="1981200"/>
            <a:ext cx="4041775" cy="468312"/>
          </a:xfrm>
        </p:spPr>
        <p:txBody>
          <a:bodyPr/>
          <a:lstStyle/>
          <a:p>
            <a:r>
              <a:rPr lang="en-US" dirty="0"/>
              <a:t>File B: &lt;date word, day-count&gt; </a:t>
            </a:r>
          </a:p>
        </p:txBody>
      </p:sp>
      <p:sp>
        <p:nvSpPr>
          <p:cNvPr id="7" name="Content Placeholder 6"/>
          <p:cNvSpPr>
            <a:spLocks noGrp="1"/>
          </p:cNvSpPr>
          <p:nvPr>
            <p:ph sz="quarter" idx="4"/>
          </p:nvPr>
        </p:nvSpPr>
        <p:spPr>
          <a:xfrm>
            <a:off x="4645025" y="2667000"/>
            <a:ext cx="3584575" cy="3124200"/>
          </a:xfrm>
        </p:spPr>
        <p:style>
          <a:lnRef idx="2">
            <a:schemeClr val="accent6"/>
          </a:lnRef>
          <a:fillRef idx="1">
            <a:schemeClr val="lt1"/>
          </a:fillRef>
          <a:effectRef idx="0">
            <a:schemeClr val="accent6"/>
          </a:effectRef>
          <a:fontRef idx="minor">
            <a:schemeClr val="dk1"/>
          </a:fontRef>
        </p:style>
        <p:txBody>
          <a:bodyPr>
            <a:normAutofit fontScale="92500" lnSpcReduction="10000"/>
          </a:bodyPr>
          <a:lstStyle/>
          <a:p>
            <a:pPr marL="0" indent="0">
              <a:buNone/>
            </a:pPr>
            <a:r>
              <a:rPr lang="en-US" dirty="0"/>
              <a:t>Jan-16 able , 2 </a:t>
            </a:r>
          </a:p>
          <a:p>
            <a:pPr marL="0" indent="0">
              <a:buNone/>
            </a:pPr>
            <a:r>
              <a:rPr lang="en-US" dirty="0"/>
              <a:t>Feb-22 actor , 15 </a:t>
            </a:r>
          </a:p>
          <a:p>
            <a:pPr marL="0" indent="0">
              <a:buNone/>
            </a:pPr>
            <a:r>
              <a:rPr lang="en-US" dirty="0"/>
              <a:t>April-15  actor , 2 </a:t>
            </a:r>
          </a:p>
          <a:p>
            <a:pPr marL="0" indent="0">
              <a:buNone/>
            </a:pPr>
            <a:r>
              <a:rPr lang="en-US" dirty="0"/>
              <a:t>Jul-4 burger, 20 </a:t>
            </a:r>
          </a:p>
          <a:p>
            <a:pPr marL="0" indent="0">
              <a:buNone/>
            </a:pPr>
            <a:r>
              <a:rPr lang="en-US" dirty="0"/>
              <a:t>May-03 actor , 1 </a:t>
            </a:r>
          </a:p>
          <a:p>
            <a:pPr marL="0" indent="0">
              <a:buNone/>
            </a:pPr>
            <a:r>
              <a:rPr lang="en-US" b="1" dirty="0"/>
              <a:t>. </a:t>
            </a:r>
          </a:p>
          <a:p>
            <a:pPr marL="0" indent="0">
              <a:buNone/>
            </a:pPr>
            <a:r>
              <a:rPr lang="en-US" b="1" dirty="0"/>
              <a:t>.</a:t>
            </a:r>
          </a:p>
          <a:p>
            <a:pPr marL="0" indent="0">
              <a:buNone/>
            </a:pPr>
            <a:r>
              <a:rPr lang="en-US" b="1" dirty="0"/>
              <a:t>. </a:t>
            </a:r>
            <a:endParaRPr lang="en-US" dirty="0"/>
          </a:p>
          <a:p>
            <a:pPr marL="0" indent="0">
              <a:buNone/>
            </a:pPr>
            <a:endParaRPr lang="en-US" dirty="0"/>
          </a:p>
        </p:txBody>
      </p:sp>
      <p:sp>
        <p:nvSpPr>
          <p:cNvPr id="8" name="Rectangle 7"/>
          <p:cNvSpPr/>
          <p:nvPr/>
        </p:nvSpPr>
        <p:spPr>
          <a:xfrm>
            <a:off x="493815" y="1524000"/>
            <a:ext cx="5707203" cy="523220"/>
          </a:xfrm>
          <a:prstGeom prst="rect">
            <a:avLst/>
          </a:prstGeom>
        </p:spPr>
        <p:txBody>
          <a:bodyPr wrap="none">
            <a:spAutoFit/>
          </a:bodyPr>
          <a:lstStyle/>
          <a:p>
            <a:r>
              <a:rPr lang="en-US" sz="2800" dirty="0"/>
              <a:t>Task: given two </a:t>
            </a:r>
            <a:r>
              <a:rPr lang="en-US" sz="2800" dirty="0" err="1"/>
              <a:t>wordcount</a:t>
            </a:r>
            <a:r>
              <a:rPr lang="en-US" sz="2800" dirty="0"/>
              <a:t> datasets …</a:t>
            </a:r>
          </a:p>
        </p:txBody>
      </p:sp>
      <p:sp>
        <p:nvSpPr>
          <p:cNvPr id="2" name="Slide Number Placeholder 1"/>
          <p:cNvSpPr>
            <a:spLocks noGrp="1"/>
          </p:cNvSpPr>
          <p:nvPr>
            <p:ph type="sldNum" sz="quarter" idx="12"/>
          </p:nvPr>
        </p:nvSpPr>
        <p:spPr/>
        <p:txBody>
          <a:bodyPr/>
          <a:lstStyle/>
          <a:p>
            <a:fld id="{71BD4A25-22B2-48E3-9FC3-0D375F0F72AF}" type="slidenum">
              <a:rPr lang="en-US" smtClean="0"/>
              <a:t>45</a:t>
            </a:fld>
            <a:endParaRPr lang="en-US"/>
          </a:p>
        </p:txBody>
      </p:sp>
    </p:spTree>
    <p:extLst>
      <p:ext uri="{BB962C8B-B14F-4D97-AF65-F5344CB8AC3E}">
        <p14:creationId xmlns:p14="http://schemas.microsoft.com/office/powerpoint/2010/main" val="1308611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Joining Data – Cont.</a:t>
            </a:r>
          </a:p>
        </p:txBody>
      </p:sp>
      <p:sp>
        <p:nvSpPr>
          <p:cNvPr id="8" name="Content Placeholder 7"/>
          <p:cNvSpPr>
            <a:spLocks noGrp="1"/>
          </p:cNvSpPr>
          <p:nvPr>
            <p:ph idx="1"/>
          </p:nvPr>
        </p:nvSpPr>
        <p:spPr>
          <a:xfrm>
            <a:off x="457200" y="1600201"/>
            <a:ext cx="8229600" cy="1676399"/>
          </a:xfrm>
        </p:spPr>
        <p:txBody>
          <a:bodyPr>
            <a:normAutofit fontScale="85000" lnSpcReduction="10000"/>
          </a:bodyPr>
          <a:lstStyle/>
          <a:p>
            <a:r>
              <a:rPr lang="en-US" dirty="0"/>
              <a:t>Task: combine by word</a:t>
            </a:r>
          </a:p>
          <a:p>
            <a:r>
              <a:rPr lang="en-US" dirty="0"/>
              <a:t>Result wanted</a:t>
            </a:r>
          </a:p>
          <a:p>
            <a:r>
              <a:rPr lang="en-US" b="1" dirty="0"/>
              <a:t>File A join B: &lt;word date, day-count total-count &gt; </a:t>
            </a:r>
          </a:p>
          <a:p>
            <a:pPr marL="0" indent="0">
              <a:buNone/>
            </a:pPr>
            <a:endParaRPr lang="en-US" b="1" dirty="0"/>
          </a:p>
        </p:txBody>
      </p:sp>
      <p:sp>
        <p:nvSpPr>
          <p:cNvPr id="9" name="Content Placeholder 6"/>
          <p:cNvSpPr txBox="1">
            <a:spLocks/>
          </p:cNvSpPr>
          <p:nvPr/>
        </p:nvSpPr>
        <p:spPr>
          <a:xfrm>
            <a:off x="2741717" y="3276600"/>
            <a:ext cx="3429000" cy="3048000"/>
          </a:xfrm>
          <a:prstGeom prst="rect">
            <a:avLst/>
          </a:prstGeom>
        </p:spPr>
        <p:style>
          <a:lnRef idx="2">
            <a:schemeClr val="accent6"/>
          </a:lnRef>
          <a:fillRef idx="1">
            <a:schemeClr val="lt1"/>
          </a:fillRef>
          <a:effectRef idx="0">
            <a:schemeClr val="accent6"/>
          </a:effectRef>
          <a:fontRef idx="minor">
            <a:schemeClr val="dk1"/>
          </a:fontRef>
        </p:style>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buNone/>
            </a:pPr>
            <a:r>
              <a:rPr lang="en-US" sz="2400" dirty="0"/>
              <a:t>able Jan-16, 2 5</a:t>
            </a:r>
          </a:p>
          <a:p>
            <a:pPr marL="0" indent="0">
              <a:buNone/>
            </a:pPr>
            <a:r>
              <a:rPr lang="en-US" sz="2400" dirty="0"/>
              <a:t>actor Feb-22, 15 18</a:t>
            </a:r>
          </a:p>
          <a:p>
            <a:pPr marL="0" indent="0">
              <a:buNone/>
            </a:pPr>
            <a:r>
              <a:rPr lang="en-US" sz="2400" dirty="0"/>
              <a:t>actor April-15, 2 18</a:t>
            </a:r>
          </a:p>
          <a:p>
            <a:pPr marL="0" indent="0">
              <a:buNone/>
            </a:pPr>
            <a:r>
              <a:rPr lang="en-US" sz="2400" dirty="0"/>
              <a:t>burger Jul-04, 20 25</a:t>
            </a:r>
          </a:p>
          <a:p>
            <a:pPr marL="0" indent="0">
              <a:buNone/>
            </a:pPr>
            <a:r>
              <a:rPr lang="en-US" sz="2400" dirty="0"/>
              <a:t>actor May-03, 1 18</a:t>
            </a:r>
          </a:p>
          <a:p>
            <a:pPr marL="0" indent="0">
              <a:buNone/>
            </a:pPr>
            <a:endParaRPr lang="en-US" sz="2400" dirty="0"/>
          </a:p>
          <a:p>
            <a:pPr marL="0" indent="0">
              <a:buNone/>
            </a:pPr>
            <a:r>
              <a:rPr lang="en-US" sz="2400" dirty="0"/>
              <a:t>.</a:t>
            </a:r>
          </a:p>
          <a:p>
            <a:pPr marL="0" indent="0">
              <a:buNone/>
            </a:pPr>
            <a:r>
              <a:rPr lang="en-US" sz="2400" dirty="0"/>
              <a:t>.</a:t>
            </a:r>
          </a:p>
          <a:p>
            <a:pPr marL="0" indent="0">
              <a:buNone/>
            </a:pPr>
            <a:r>
              <a:rPr lang="en-US" sz="2400" dirty="0"/>
              <a:t>.</a:t>
            </a:r>
          </a:p>
        </p:txBody>
      </p:sp>
      <p:sp>
        <p:nvSpPr>
          <p:cNvPr id="2" name="Slide Number Placeholder 1"/>
          <p:cNvSpPr>
            <a:spLocks noGrp="1"/>
          </p:cNvSpPr>
          <p:nvPr>
            <p:ph type="sldNum" sz="quarter" idx="12"/>
          </p:nvPr>
        </p:nvSpPr>
        <p:spPr/>
        <p:txBody>
          <a:bodyPr/>
          <a:lstStyle/>
          <a:p>
            <a:fld id="{71BD4A25-22B2-48E3-9FC3-0D375F0F72AF}" type="slidenum">
              <a:rPr lang="en-US" smtClean="0"/>
              <a:t>46</a:t>
            </a:fld>
            <a:endParaRPr lang="en-US"/>
          </a:p>
        </p:txBody>
      </p:sp>
    </p:spTree>
    <p:extLst>
      <p:ext uri="{BB962C8B-B14F-4D97-AF65-F5344CB8AC3E}">
        <p14:creationId xmlns:p14="http://schemas.microsoft.com/office/powerpoint/2010/main" val="3933308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Joining Data – Cont.</a:t>
            </a:r>
          </a:p>
        </p:txBody>
      </p:sp>
      <p:sp>
        <p:nvSpPr>
          <p:cNvPr id="3" name="Content Placeholder 2"/>
          <p:cNvSpPr>
            <a:spLocks noGrp="1"/>
          </p:cNvSpPr>
          <p:nvPr>
            <p:ph idx="1"/>
          </p:nvPr>
        </p:nvSpPr>
        <p:spPr/>
        <p:txBody>
          <a:bodyPr/>
          <a:lstStyle/>
          <a:p>
            <a:r>
              <a:rPr lang="en-US" dirty="0"/>
              <a:t>Recall that data is split in parts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6800850"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71BD4A25-22B2-48E3-9FC3-0D375F0F72AF}" type="slidenum">
              <a:rPr lang="en-US" smtClean="0"/>
              <a:t>47</a:t>
            </a:fld>
            <a:endParaRPr lang="en-US"/>
          </a:p>
        </p:txBody>
      </p:sp>
    </p:spTree>
    <p:extLst>
      <p:ext uri="{BB962C8B-B14F-4D97-AF65-F5344CB8AC3E}">
        <p14:creationId xmlns:p14="http://schemas.microsoft.com/office/powerpoint/2010/main" val="1079029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&amp; Task Decomposition</a:t>
            </a:r>
          </a:p>
        </p:txBody>
      </p:sp>
      <p:sp>
        <p:nvSpPr>
          <p:cNvPr id="3" name="Content Placeholder 2"/>
          <p:cNvSpPr>
            <a:spLocks noGrp="1"/>
          </p:cNvSpPr>
          <p:nvPr>
            <p:ph idx="1"/>
          </p:nvPr>
        </p:nvSpPr>
        <p:spPr/>
        <p:txBody>
          <a:bodyPr>
            <a:normAutofit fontScale="92500" lnSpcReduction="20000"/>
          </a:bodyPr>
          <a:lstStyle/>
          <a:p>
            <a:r>
              <a:rPr lang="en-US" dirty="0"/>
              <a:t>Main design consideration: </a:t>
            </a:r>
          </a:p>
          <a:p>
            <a:r>
              <a:rPr lang="en-US" i="1" dirty="0"/>
              <a:t>Join depends on word </a:t>
            </a:r>
            <a:endParaRPr lang="en-US" dirty="0"/>
          </a:p>
          <a:p>
            <a:pPr marL="0" indent="0">
              <a:buNone/>
            </a:pPr>
            <a:r>
              <a:rPr lang="en-US" i="1" dirty="0"/>
              <a:t>	(e.g. Select * where </a:t>
            </a:r>
            <a:r>
              <a:rPr lang="en-US" i="1" dirty="0" err="1"/>
              <a:t>A.word</a:t>
            </a:r>
            <a:r>
              <a:rPr lang="en-US" i="1" dirty="0"/>
              <a:t>=</a:t>
            </a:r>
            <a:r>
              <a:rPr lang="en-US" i="1" dirty="0" err="1"/>
              <a:t>B.word</a:t>
            </a:r>
            <a:r>
              <a:rPr lang="en-US" i="1" dirty="0"/>
              <a:t>)</a:t>
            </a:r>
          </a:p>
          <a:p>
            <a:endParaRPr lang="en-US" dirty="0"/>
          </a:p>
          <a:p>
            <a:endParaRPr lang="en-US" dirty="0"/>
          </a:p>
          <a:p>
            <a:r>
              <a:rPr lang="en-US" dirty="0"/>
              <a:t>For the join: </a:t>
            </a:r>
          </a:p>
          <a:p>
            <a:pPr marL="457200" lvl="1" indent="0">
              <a:buNone/>
            </a:pPr>
            <a:r>
              <a:rPr lang="en-US" dirty="0"/>
              <a:t>	Let &lt;key&gt; = word </a:t>
            </a:r>
          </a:p>
          <a:p>
            <a:pPr marL="0" indent="0">
              <a:buNone/>
            </a:pPr>
            <a:r>
              <a:rPr lang="en-US" dirty="0"/>
              <a:t>	Let &lt;value&gt; = other info </a:t>
            </a:r>
          </a:p>
          <a:p>
            <a:endParaRPr lang="en-US" dirty="0"/>
          </a:p>
          <a:p>
            <a:pPr marL="0" indent="0">
              <a:buNone/>
            </a:pPr>
            <a:r>
              <a:rPr lang="en-US" i="1" dirty="0"/>
              <a:t>	&lt;word, … &gt;</a:t>
            </a:r>
            <a:endParaRPr lang="en-US" dirty="0"/>
          </a:p>
        </p:txBody>
      </p:sp>
      <p:sp>
        <p:nvSpPr>
          <p:cNvPr id="4" name="Slide Number Placeholder 3"/>
          <p:cNvSpPr>
            <a:spLocks noGrp="1"/>
          </p:cNvSpPr>
          <p:nvPr>
            <p:ph type="sldNum" sz="quarter" idx="12"/>
          </p:nvPr>
        </p:nvSpPr>
        <p:spPr/>
        <p:txBody>
          <a:bodyPr/>
          <a:lstStyle/>
          <a:p>
            <a:fld id="{71BD4A25-22B2-48E3-9FC3-0D375F0F72AF}" type="slidenum">
              <a:rPr lang="en-US" smtClean="0"/>
              <a:t>48</a:t>
            </a:fld>
            <a:endParaRPr lang="en-US"/>
          </a:p>
        </p:txBody>
      </p:sp>
    </p:spTree>
    <p:extLst>
      <p:ext uri="{BB962C8B-B14F-4D97-AF65-F5344CB8AC3E}">
        <p14:creationId xmlns:p14="http://schemas.microsoft.com/office/powerpoint/2010/main" val="2590689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Key-Value &amp; Task Decomposition</a:t>
            </a:r>
          </a:p>
        </p:txBody>
      </p:sp>
      <p:sp>
        <p:nvSpPr>
          <p:cNvPr id="4" name="Content Placeholder 2"/>
          <p:cNvSpPr>
            <a:spLocks noGrp="1"/>
          </p:cNvSpPr>
          <p:nvPr>
            <p:ph sz="half" idx="4294967295"/>
          </p:nvPr>
        </p:nvSpPr>
        <p:spPr>
          <a:xfrm>
            <a:off x="381000" y="2038597"/>
            <a:ext cx="3505200" cy="1542803"/>
          </a:xfrm>
          <a:prstGeom prst="rect">
            <a:avLst/>
          </a:prstGeom>
        </p:spPr>
        <p:style>
          <a:lnRef idx="2">
            <a:schemeClr val="accent6"/>
          </a:lnRef>
          <a:fillRef idx="1">
            <a:schemeClr val="lt1"/>
          </a:fillRef>
          <a:effectRef idx="0">
            <a:schemeClr val="accent6"/>
          </a:effectRef>
          <a:fontRef idx="minor">
            <a:schemeClr val="dk1"/>
          </a:fontRef>
        </p:style>
        <p:txBody>
          <a:bodyPr>
            <a:normAutofit/>
          </a:bodyPr>
          <a:lstStyle/>
          <a:p>
            <a:pPr marL="0" indent="0">
              <a:buNone/>
            </a:pPr>
            <a:r>
              <a:rPr lang="en-US" sz="2400" dirty="0"/>
              <a:t>able , 5</a:t>
            </a:r>
          </a:p>
          <a:p>
            <a:pPr marL="0" indent="0">
              <a:buNone/>
            </a:pPr>
            <a:r>
              <a:rPr lang="en-US" sz="2400" dirty="0"/>
              <a:t>actor , 18</a:t>
            </a:r>
          </a:p>
        </p:txBody>
      </p:sp>
      <p:sp>
        <p:nvSpPr>
          <p:cNvPr id="5" name="Content Placeholder 6"/>
          <p:cNvSpPr>
            <a:spLocks noGrp="1"/>
          </p:cNvSpPr>
          <p:nvPr>
            <p:ph sz="quarter" idx="4294967295"/>
          </p:nvPr>
        </p:nvSpPr>
        <p:spPr>
          <a:xfrm>
            <a:off x="4873624" y="2056410"/>
            <a:ext cx="3584575" cy="1524990"/>
          </a:xfrm>
          <a:prstGeom prst="rect">
            <a:avLst/>
          </a:prstGeom>
        </p:spPr>
        <p:style>
          <a:lnRef idx="2">
            <a:schemeClr val="accent6"/>
          </a:lnRef>
          <a:fillRef idx="1">
            <a:schemeClr val="lt1"/>
          </a:fillRef>
          <a:effectRef idx="0">
            <a:schemeClr val="accent6"/>
          </a:effectRef>
          <a:fontRef idx="minor">
            <a:schemeClr val="dk1"/>
          </a:fontRef>
        </p:style>
        <p:txBody>
          <a:bodyPr>
            <a:normAutofit fontScale="92500" lnSpcReduction="10000"/>
          </a:bodyPr>
          <a:lstStyle/>
          <a:p>
            <a:pPr marL="0" indent="0">
              <a:buNone/>
            </a:pPr>
            <a:r>
              <a:rPr lang="en-US" sz="2400" dirty="0"/>
              <a:t>Jan-16 able , 2 </a:t>
            </a:r>
          </a:p>
          <a:p>
            <a:pPr marL="0" indent="0">
              <a:buNone/>
            </a:pPr>
            <a:r>
              <a:rPr lang="en-US" sz="2400" dirty="0"/>
              <a:t>Feb-22 actor , 15 </a:t>
            </a:r>
          </a:p>
          <a:p>
            <a:pPr marL="0" indent="0">
              <a:buNone/>
            </a:pPr>
            <a:r>
              <a:rPr lang="en-US" sz="2400" dirty="0"/>
              <a:t>April-15 actor , 2</a:t>
            </a:r>
          </a:p>
          <a:p>
            <a:pPr marL="0" indent="0">
              <a:buNone/>
            </a:pPr>
            <a:r>
              <a:rPr lang="en-US" sz="2400" dirty="0"/>
              <a:t> May-03 actor, 1</a:t>
            </a:r>
          </a:p>
        </p:txBody>
      </p:sp>
      <p:sp>
        <p:nvSpPr>
          <p:cNvPr id="6" name="Text Placeholder 4"/>
          <p:cNvSpPr txBox="1">
            <a:spLocks/>
          </p:cNvSpPr>
          <p:nvPr/>
        </p:nvSpPr>
        <p:spPr>
          <a:xfrm>
            <a:off x="457200" y="1570285"/>
            <a:ext cx="4040188" cy="4683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File A: &lt;word, total-count&gt;</a:t>
            </a:r>
          </a:p>
        </p:txBody>
      </p:sp>
      <p:sp>
        <p:nvSpPr>
          <p:cNvPr id="7" name="Text Placeholder 5"/>
          <p:cNvSpPr txBox="1">
            <a:spLocks/>
          </p:cNvSpPr>
          <p:nvPr/>
        </p:nvSpPr>
        <p:spPr>
          <a:xfrm>
            <a:off x="4645025" y="1570285"/>
            <a:ext cx="4041775" cy="46831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t>File B: &lt;</a:t>
            </a:r>
            <a:r>
              <a:rPr lang="en-US" sz="2400" b="1" dirty="0"/>
              <a:t>date</a:t>
            </a:r>
            <a:r>
              <a:rPr lang="en-US" sz="2400" dirty="0"/>
              <a:t> word, day-count&gt; </a:t>
            </a:r>
          </a:p>
        </p:txBody>
      </p:sp>
      <p:sp>
        <p:nvSpPr>
          <p:cNvPr id="8" name="Content Placeholder 6"/>
          <p:cNvSpPr>
            <a:spLocks noGrp="1"/>
          </p:cNvSpPr>
          <p:nvPr>
            <p:ph sz="quarter" idx="4294967295"/>
          </p:nvPr>
        </p:nvSpPr>
        <p:spPr>
          <a:xfrm>
            <a:off x="4910137" y="4368593"/>
            <a:ext cx="3584575" cy="1524990"/>
          </a:xfrm>
          <a:prstGeom prst="rect">
            <a:avLst/>
          </a:prstGeom>
        </p:spPr>
        <p:style>
          <a:lnRef idx="2">
            <a:schemeClr val="accent6"/>
          </a:lnRef>
          <a:fillRef idx="1">
            <a:schemeClr val="lt1"/>
          </a:fillRef>
          <a:effectRef idx="0">
            <a:schemeClr val="accent6"/>
          </a:effectRef>
          <a:fontRef idx="minor">
            <a:schemeClr val="dk1"/>
          </a:fontRef>
        </p:style>
        <p:txBody>
          <a:bodyPr>
            <a:normAutofit fontScale="92500" lnSpcReduction="10000"/>
          </a:bodyPr>
          <a:lstStyle/>
          <a:p>
            <a:pPr marL="0" indent="0">
              <a:buNone/>
            </a:pPr>
            <a:r>
              <a:rPr lang="en-US" sz="2400" dirty="0"/>
              <a:t>able , Jan-16  2 </a:t>
            </a:r>
          </a:p>
          <a:p>
            <a:pPr marL="0" indent="0">
              <a:buNone/>
            </a:pPr>
            <a:r>
              <a:rPr lang="en-US" sz="2400" dirty="0"/>
              <a:t>actor , Feb-22  15 </a:t>
            </a:r>
          </a:p>
          <a:p>
            <a:pPr marL="0" indent="0">
              <a:buNone/>
            </a:pPr>
            <a:r>
              <a:rPr lang="en-US" sz="2400" dirty="0"/>
              <a:t>actor , April-15  2</a:t>
            </a:r>
          </a:p>
          <a:p>
            <a:pPr marL="0" indent="0">
              <a:buNone/>
            </a:pPr>
            <a:r>
              <a:rPr lang="en-US" sz="2400" dirty="0"/>
              <a:t>actor, May-03   1 </a:t>
            </a:r>
          </a:p>
        </p:txBody>
      </p:sp>
      <p:sp>
        <p:nvSpPr>
          <p:cNvPr id="10" name="Text Placeholder 5"/>
          <p:cNvSpPr txBox="1">
            <a:spLocks/>
          </p:cNvSpPr>
          <p:nvPr/>
        </p:nvSpPr>
        <p:spPr>
          <a:xfrm>
            <a:off x="4645025" y="3864655"/>
            <a:ext cx="4114800" cy="46831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000" dirty="0"/>
              <a:t>File </a:t>
            </a:r>
            <a:r>
              <a:rPr lang="en-US" sz="2000" dirty="0" err="1"/>
              <a:t>B_new</a:t>
            </a:r>
            <a:r>
              <a:rPr lang="en-US" sz="2000" dirty="0"/>
              <a:t>: &lt;word, </a:t>
            </a:r>
            <a:r>
              <a:rPr lang="en-US" sz="2000" b="1" dirty="0"/>
              <a:t>date</a:t>
            </a:r>
            <a:r>
              <a:rPr lang="en-US" sz="2000" dirty="0"/>
              <a:t> day-count&gt; </a:t>
            </a:r>
          </a:p>
        </p:txBody>
      </p:sp>
      <p:sp>
        <p:nvSpPr>
          <p:cNvPr id="11" name="Down Arrow 10"/>
          <p:cNvSpPr/>
          <p:nvPr/>
        </p:nvSpPr>
        <p:spPr>
          <a:xfrm>
            <a:off x="4187825" y="2918743"/>
            <a:ext cx="457200" cy="9746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a:spLocks noGrp="1"/>
          </p:cNvSpPr>
          <p:nvPr>
            <p:ph sz="half" idx="4294967295"/>
          </p:nvPr>
        </p:nvSpPr>
        <p:spPr>
          <a:xfrm>
            <a:off x="457200" y="4356718"/>
            <a:ext cx="3505200" cy="1542803"/>
          </a:xfrm>
          <a:prstGeom prst="rect">
            <a:avLst/>
          </a:prstGeom>
        </p:spPr>
        <p:style>
          <a:lnRef idx="2">
            <a:schemeClr val="accent6"/>
          </a:lnRef>
          <a:fillRef idx="1">
            <a:schemeClr val="lt1"/>
          </a:fillRef>
          <a:effectRef idx="0">
            <a:schemeClr val="accent6"/>
          </a:effectRef>
          <a:fontRef idx="minor">
            <a:schemeClr val="dk1"/>
          </a:fontRef>
        </p:style>
        <p:txBody>
          <a:bodyPr>
            <a:normAutofit/>
          </a:bodyPr>
          <a:lstStyle/>
          <a:p>
            <a:pPr marL="0" indent="0">
              <a:buNone/>
            </a:pPr>
            <a:r>
              <a:rPr lang="en-US" sz="2400" dirty="0"/>
              <a:t>able , 5</a:t>
            </a:r>
          </a:p>
          <a:p>
            <a:pPr marL="0" indent="0">
              <a:buNone/>
            </a:pPr>
            <a:r>
              <a:rPr lang="en-US" sz="2400" dirty="0"/>
              <a:t>actor , 18</a:t>
            </a:r>
          </a:p>
        </p:txBody>
      </p:sp>
      <p:cxnSp>
        <p:nvCxnSpPr>
          <p:cNvPr id="14" name="Straight Arrow Connector 13"/>
          <p:cNvCxnSpPr/>
          <p:nvPr/>
        </p:nvCxnSpPr>
        <p:spPr>
          <a:xfrm>
            <a:off x="5943600" y="1905000"/>
            <a:ext cx="839788" cy="22264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53242" y="6063734"/>
            <a:ext cx="5337958" cy="369332"/>
          </a:xfrm>
          <a:prstGeom prst="rect">
            <a:avLst/>
          </a:prstGeom>
        </p:spPr>
        <p:txBody>
          <a:bodyPr wrap="square">
            <a:spAutoFit/>
          </a:bodyPr>
          <a:lstStyle/>
          <a:p>
            <a:r>
              <a:rPr lang="en-US" dirty="0"/>
              <a:t>Now data sets are formed into &lt;key, Value&gt;</a:t>
            </a:r>
          </a:p>
        </p:txBody>
      </p:sp>
      <p:sp>
        <p:nvSpPr>
          <p:cNvPr id="3" name="Slide Number Placeholder 2"/>
          <p:cNvSpPr>
            <a:spLocks noGrp="1"/>
          </p:cNvSpPr>
          <p:nvPr>
            <p:ph type="sldNum" sz="quarter" idx="12"/>
          </p:nvPr>
        </p:nvSpPr>
        <p:spPr/>
        <p:txBody>
          <a:bodyPr/>
          <a:lstStyle/>
          <a:p>
            <a:fld id="{71BD4A25-22B2-48E3-9FC3-0D375F0F72AF}" type="slidenum">
              <a:rPr lang="en-US" smtClean="0"/>
              <a:t>49</a:t>
            </a:fld>
            <a:endParaRPr lang="en-US"/>
          </a:p>
        </p:txBody>
      </p:sp>
    </p:spTree>
    <p:extLst>
      <p:ext uri="{BB962C8B-B14F-4D97-AF65-F5344CB8AC3E}">
        <p14:creationId xmlns:p14="http://schemas.microsoft.com/office/powerpoint/2010/main" val="2112755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big is big?</a:t>
            </a:r>
          </a:p>
        </p:txBody>
      </p:sp>
      <p:sp>
        <p:nvSpPr>
          <p:cNvPr id="3" name="Content Placeholder 2"/>
          <p:cNvSpPr>
            <a:spLocks noGrp="1"/>
          </p:cNvSpPr>
          <p:nvPr>
            <p:ph idx="1"/>
          </p:nvPr>
        </p:nvSpPr>
        <p:spPr>
          <a:xfrm>
            <a:off x="457200" y="1600200"/>
            <a:ext cx="8229600" cy="4174269"/>
          </a:xfrm>
        </p:spPr>
        <p:txBody>
          <a:bodyPr>
            <a:normAutofit/>
          </a:bodyPr>
          <a:lstStyle/>
          <a:p>
            <a:r>
              <a:rPr lang="en-US" dirty="0"/>
              <a:t>2008: Google processes 20 PB a day</a:t>
            </a:r>
          </a:p>
          <a:p>
            <a:r>
              <a:rPr lang="en-US" dirty="0"/>
              <a:t>2009: Facebook has 2.5 PB user data + 15 TB /day</a:t>
            </a:r>
          </a:p>
          <a:p>
            <a:r>
              <a:rPr lang="en-US" dirty="0"/>
              <a:t>2011: Yahoo! has 180-200 PB of data</a:t>
            </a:r>
          </a:p>
          <a:p>
            <a:r>
              <a:rPr lang="en-US" dirty="0"/>
              <a:t>2012: Facebook ingests 500 TB/day</a:t>
            </a:r>
          </a:p>
          <a:p>
            <a:r>
              <a:rPr lang="en-US" dirty="0"/>
              <a:t>2013: YouTube 1000 PB video storage; 4 billion views/day</a:t>
            </a:r>
          </a:p>
        </p:txBody>
      </p:sp>
      <p:sp>
        <p:nvSpPr>
          <p:cNvPr id="4" name="Rectangle 3"/>
          <p:cNvSpPr/>
          <p:nvPr/>
        </p:nvSpPr>
        <p:spPr>
          <a:xfrm>
            <a:off x="1387885" y="5550948"/>
            <a:ext cx="5459886" cy="447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1 PB=10^3 TB=10^6 GB=10^15 B</a:t>
            </a:r>
          </a:p>
        </p:txBody>
      </p:sp>
      <p:sp>
        <p:nvSpPr>
          <p:cNvPr id="5" name="Rectangle 4"/>
          <p:cNvSpPr/>
          <p:nvPr/>
        </p:nvSpPr>
        <p:spPr>
          <a:xfrm>
            <a:off x="1387885" y="6263196"/>
            <a:ext cx="3666715" cy="447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00000"/>
                </a:solidFill>
              </a:rPr>
              <a:t>1 Exabyte = 1000 PB</a:t>
            </a:r>
          </a:p>
        </p:txBody>
      </p:sp>
      <p:sp>
        <p:nvSpPr>
          <p:cNvPr id="6" name="Rectangle 5"/>
          <p:cNvSpPr/>
          <p:nvPr/>
        </p:nvSpPr>
        <p:spPr>
          <a:xfrm>
            <a:off x="5257800" y="6249448"/>
            <a:ext cx="3666715" cy="4470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a:solidFill>
                  <a:srgbClr val="000000"/>
                </a:solidFill>
              </a:rPr>
              <a:t>Zettabyte</a:t>
            </a:r>
            <a:r>
              <a:rPr lang="en-US" sz="2800" dirty="0">
                <a:solidFill>
                  <a:srgbClr val="000000"/>
                </a:solidFill>
              </a:rPr>
              <a:t>, </a:t>
            </a:r>
            <a:r>
              <a:rPr lang="en-US" sz="2800" dirty="0" err="1">
                <a:solidFill>
                  <a:srgbClr val="000000"/>
                </a:solidFill>
              </a:rPr>
              <a:t>Yottabyte</a:t>
            </a:r>
            <a:r>
              <a:rPr lang="en-US" sz="2800" dirty="0">
                <a:solidFill>
                  <a:srgbClr val="000000"/>
                </a:solidFill>
              </a:rPr>
              <a:t> …</a:t>
            </a:r>
          </a:p>
        </p:txBody>
      </p:sp>
    </p:spTree>
    <p:extLst>
      <p:ext uri="{BB962C8B-B14F-4D97-AF65-F5344CB8AC3E}">
        <p14:creationId xmlns:p14="http://schemas.microsoft.com/office/powerpoint/2010/main" val="16619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Shuffle and Group By Hadoop</a:t>
            </a:r>
          </a:p>
        </p:txBody>
      </p:sp>
      <p:sp>
        <p:nvSpPr>
          <p:cNvPr id="5" name="Content Placeholder 6"/>
          <p:cNvSpPr txBox="1">
            <a:spLocks/>
          </p:cNvSpPr>
          <p:nvPr/>
        </p:nvSpPr>
        <p:spPr>
          <a:xfrm>
            <a:off x="4949824" y="1977475"/>
            <a:ext cx="3584575" cy="1070525"/>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buFont typeface="Arial" panose="020B0604020202020204" pitchFamily="34" charset="0"/>
              <a:buNone/>
            </a:pPr>
            <a:r>
              <a:rPr lang="en-US" sz="2400" dirty="0"/>
              <a:t>actor , Feb-22  15 </a:t>
            </a:r>
          </a:p>
          <a:p>
            <a:pPr marL="0" indent="0">
              <a:buFont typeface="Arial" panose="020B0604020202020204" pitchFamily="34" charset="0"/>
              <a:buNone/>
            </a:pPr>
            <a:r>
              <a:rPr lang="en-US" sz="2400" dirty="0"/>
              <a:t>actor , April-15  2</a:t>
            </a:r>
          </a:p>
          <a:p>
            <a:pPr marL="0" indent="0">
              <a:buFont typeface="Arial" panose="020B0604020202020204" pitchFamily="34" charset="0"/>
              <a:buNone/>
            </a:pPr>
            <a:r>
              <a:rPr lang="en-US" sz="2400" dirty="0"/>
              <a:t>actor, May-03  1 </a:t>
            </a:r>
          </a:p>
        </p:txBody>
      </p:sp>
      <p:sp>
        <p:nvSpPr>
          <p:cNvPr id="6" name="Content Placeholder 2"/>
          <p:cNvSpPr txBox="1">
            <a:spLocks/>
          </p:cNvSpPr>
          <p:nvPr/>
        </p:nvSpPr>
        <p:spPr>
          <a:xfrm>
            <a:off x="533400" y="1981200"/>
            <a:ext cx="3505200" cy="106680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buFont typeface="Arial" panose="020B0604020202020204" pitchFamily="34" charset="0"/>
              <a:buNone/>
            </a:pPr>
            <a:r>
              <a:rPr lang="en-US" sz="2400" dirty="0"/>
              <a:t>actor , 18</a:t>
            </a:r>
          </a:p>
        </p:txBody>
      </p:sp>
      <p:sp>
        <p:nvSpPr>
          <p:cNvPr id="7" name="Content Placeholder 6"/>
          <p:cNvSpPr txBox="1">
            <a:spLocks/>
          </p:cNvSpPr>
          <p:nvPr/>
        </p:nvSpPr>
        <p:spPr>
          <a:xfrm>
            <a:off x="2701522" y="3795156"/>
            <a:ext cx="3584575" cy="137160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buFont typeface="Arial" panose="020B0604020202020204" pitchFamily="34" charset="0"/>
              <a:buNone/>
            </a:pPr>
            <a:r>
              <a:rPr lang="en-US" sz="2400" dirty="0"/>
              <a:t>actor , Feb-22  15</a:t>
            </a:r>
          </a:p>
          <a:p>
            <a:pPr marL="0" indent="0">
              <a:buNone/>
            </a:pPr>
            <a:r>
              <a:rPr lang="en-US" sz="2400" dirty="0"/>
              <a:t>actor , 18 </a:t>
            </a:r>
          </a:p>
          <a:p>
            <a:pPr marL="0" indent="0">
              <a:buFont typeface="Arial" panose="020B0604020202020204" pitchFamily="34" charset="0"/>
              <a:buNone/>
            </a:pPr>
            <a:r>
              <a:rPr lang="en-US" sz="2400" dirty="0"/>
              <a:t>actor , April-15  2</a:t>
            </a:r>
          </a:p>
          <a:p>
            <a:pPr marL="0" indent="0">
              <a:buFont typeface="Arial" panose="020B0604020202020204" pitchFamily="34" charset="0"/>
              <a:buNone/>
            </a:pPr>
            <a:r>
              <a:rPr lang="en-US" sz="2400" dirty="0"/>
              <a:t>actor, May-03  1 </a:t>
            </a:r>
          </a:p>
        </p:txBody>
      </p:sp>
      <p:sp>
        <p:nvSpPr>
          <p:cNvPr id="8" name="Down Arrow 7"/>
          <p:cNvSpPr/>
          <p:nvPr/>
        </p:nvSpPr>
        <p:spPr>
          <a:xfrm rot="2074953">
            <a:off x="4687054" y="2940612"/>
            <a:ext cx="457200" cy="8232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rot="19343682">
            <a:off x="3686067" y="2911321"/>
            <a:ext cx="457200" cy="8306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71BD4A25-22B2-48E3-9FC3-0D375F0F72AF}" type="slidenum">
              <a:rPr lang="en-US" smtClean="0"/>
              <a:t>50</a:t>
            </a:fld>
            <a:endParaRPr lang="en-US"/>
          </a:p>
        </p:txBody>
      </p:sp>
    </p:spTree>
    <p:extLst>
      <p:ext uri="{BB962C8B-B14F-4D97-AF65-F5344CB8AC3E}">
        <p14:creationId xmlns:p14="http://schemas.microsoft.com/office/powerpoint/2010/main" val="1873010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Reduce</a:t>
            </a:r>
          </a:p>
        </p:txBody>
      </p:sp>
      <p:sp>
        <p:nvSpPr>
          <p:cNvPr id="7" name="Content Placeholder 6"/>
          <p:cNvSpPr txBox="1">
            <a:spLocks/>
          </p:cNvSpPr>
          <p:nvPr/>
        </p:nvSpPr>
        <p:spPr>
          <a:xfrm>
            <a:off x="909235" y="2796639"/>
            <a:ext cx="2748366" cy="137160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buFont typeface="Arial" panose="020B0604020202020204" pitchFamily="34" charset="0"/>
              <a:buNone/>
            </a:pPr>
            <a:r>
              <a:rPr lang="en-US" sz="2400" dirty="0"/>
              <a:t>actor , Feb-22  15</a:t>
            </a:r>
          </a:p>
          <a:p>
            <a:pPr marL="0" indent="0">
              <a:buNone/>
            </a:pPr>
            <a:r>
              <a:rPr lang="en-US" sz="2400" dirty="0"/>
              <a:t>actor , 18 </a:t>
            </a:r>
          </a:p>
          <a:p>
            <a:pPr marL="0" indent="0">
              <a:buFont typeface="Arial" panose="020B0604020202020204" pitchFamily="34" charset="0"/>
              <a:buNone/>
            </a:pPr>
            <a:r>
              <a:rPr lang="en-US" sz="2400" dirty="0"/>
              <a:t>actor , April-15  2</a:t>
            </a:r>
          </a:p>
          <a:p>
            <a:pPr marL="0" indent="0">
              <a:buFont typeface="Arial" panose="020B0604020202020204" pitchFamily="34" charset="0"/>
              <a:buNone/>
            </a:pPr>
            <a:r>
              <a:rPr lang="en-US" sz="2400" dirty="0"/>
              <a:t>actor, May-03  1 </a:t>
            </a:r>
          </a:p>
        </p:txBody>
      </p:sp>
      <p:sp>
        <p:nvSpPr>
          <p:cNvPr id="10" name="Content Placeholder 6"/>
          <p:cNvSpPr txBox="1">
            <a:spLocks/>
          </p:cNvSpPr>
          <p:nvPr/>
        </p:nvSpPr>
        <p:spPr>
          <a:xfrm>
            <a:off x="4724400" y="2796639"/>
            <a:ext cx="2748366" cy="1371600"/>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dk1"/>
                </a:solidFill>
                <a:latin typeface="+mn-lt"/>
                <a:ea typeface="+mn-ea"/>
                <a:cs typeface="+mn-cs"/>
              </a:defRPr>
            </a:lvl9pPr>
          </a:lstStyle>
          <a:p>
            <a:pPr marL="0" indent="0">
              <a:buNone/>
            </a:pPr>
            <a:r>
              <a:rPr lang="en-US" sz="2400" dirty="0"/>
              <a:t>Feb-22 actor, 15 18</a:t>
            </a:r>
          </a:p>
          <a:p>
            <a:pPr marL="0" indent="0">
              <a:buNone/>
            </a:pPr>
            <a:r>
              <a:rPr lang="en-US" sz="2400" dirty="0"/>
              <a:t>May-03 actor , 3  18</a:t>
            </a:r>
          </a:p>
        </p:txBody>
      </p:sp>
      <p:sp>
        <p:nvSpPr>
          <p:cNvPr id="2" name="Right Arrow 1"/>
          <p:cNvSpPr/>
          <p:nvPr/>
        </p:nvSpPr>
        <p:spPr>
          <a:xfrm>
            <a:off x="3810000" y="3307278"/>
            <a:ext cx="838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04800" y="1295400"/>
            <a:ext cx="8229600" cy="830997"/>
          </a:xfrm>
          <a:prstGeom prst="rect">
            <a:avLst/>
          </a:prstGeom>
        </p:spPr>
        <p:txBody>
          <a:bodyPr wrap="square">
            <a:spAutoFit/>
          </a:bodyPr>
          <a:lstStyle/>
          <a:p>
            <a:pPr marL="285750" indent="-285750">
              <a:buFont typeface="Arial" panose="020B0604020202020204" pitchFamily="34" charset="0"/>
              <a:buChar char="•"/>
            </a:pPr>
            <a:r>
              <a:rPr lang="en-US" sz="2400" dirty="0"/>
              <a:t>Reducer now has all the data for same word grouped together </a:t>
            </a:r>
          </a:p>
          <a:p>
            <a:pPr marL="285750" indent="-285750">
              <a:buFont typeface="Arial" panose="020B0604020202020204" pitchFamily="34" charset="0"/>
              <a:buChar char="•"/>
            </a:pPr>
            <a:r>
              <a:rPr lang="en-US" sz="2400" dirty="0"/>
              <a:t>Reducer can now join the data and put date back into key </a:t>
            </a:r>
          </a:p>
        </p:txBody>
      </p:sp>
      <p:sp>
        <p:nvSpPr>
          <p:cNvPr id="5" name="Slide Number Placeholder 4"/>
          <p:cNvSpPr>
            <a:spLocks noGrp="1"/>
          </p:cNvSpPr>
          <p:nvPr>
            <p:ph type="sldNum" sz="quarter" idx="12"/>
          </p:nvPr>
        </p:nvSpPr>
        <p:spPr/>
        <p:txBody>
          <a:bodyPr/>
          <a:lstStyle/>
          <a:p>
            <a:fld id="{71BD4A25-22B2-48E3-9FC3-0D375F0F72AF}" type="slidenum">
              <a:rPr lang="en-US" smtClean="0"/>
              <a:t>51</a:t>
            </a:fld>
            <a:endParaRPr lang="en-US"/>
          </a:p>
        </p:txBody>
      </p:sp>
    </p:spTree>
    <p:extLst>
      <p:ext uri="{BB962C8B-B14F-4D97-AF65-F5344CB8AC3E}">
        <p14:creationId xmlns:p14="http://schemas.microsoft.com/office/powerpoint/2010/main" val="2627390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t>MapReduce Summary</a:t>
            </a:r>
          </a:p>
        </p:txBody>
      </p:sp>
      <p:sp>
        <p:nvSpPr>
          <p:cNvPr id="7171" name="Rectangle 3"/>
          <p:cNvSpPr>
            <a:spLocks noGrp="1" noChangeArrowheads="1"/>
          </p:cNvSpPr>
          <p:nvPr>
            <p:ph type="body" idx="1"/>
          </p:nvPr>
        </p:nvSpPr>
        <p:spPr>
          <a:xfrm>
            <a:off x="454025" y="1407572"/>
            <a:ext cx="8229600" cy="1806322"/>
          </a:xfrm>
        </p:spPr>
        <p:txBody>
          <a:bodyPr>
            <a:normAutofit fontScale="85000" lnSpcReduction="10000"/>
          </a:bodyPr>
          <a:lstStyle/>
          <a:p>
            <a:r>
              <a:rPr lang="en-US" altLang="en-US" b="0" dirty="0"/>
              <a:t>Hadoop computation model</a:t>
            </a:r>
          </a:p>
          <a:p>
            <a:pPr lvl="1"/>
            <a:r>
              <a:rPr lang="en-US" altLang="en-US" sz="1800" dirty="0"/>
              <a:t>Data stored in a distributed file system spanning many inexpensive computers</a:t>
            </a:r>
          </a:p>
          <a:p>
            <a:pPr lvl="1"/>
            <a:r>
              <a:rPr lang="en-US" altLang="en-US" sz="1800" dirty="0"/>
              <a:t>Bring function to the data</a:t>
            </a:r>
          </a:p>
          <a:p>
            <a:pPr lvl="1"/>
            <a:r>
              <a:rPr lang="en-US" altLang="en-US" sz="1800" dirty="0"/>
              <a:t>Distribute application to the compute resources where the data is stored </a:t>
            </a:r>
          </a:p>
          <a:p>
            <a:r>
              <a:rPr lang="en-US" altLang="en-US" b="0" dirty="0"/>
              <a:t>Scalable to thousands of nodes and petabytes of data</a:t>
            </a:r>
          </a:p>
          <a:p>
            <a:endParaRPr lang="en-US" altLang="en-US" dirty="0"/>
          </a:p>
        </p:txBody>
      </p:sp>
      <p:sp>
        <p:nvSpPr>
          <p:cNvPr id="133122" name="Rectangle 2"/>
          <p:cNvSpPr>
            <a:spLocks noChangeArrowheads="1"/>
          </p:cNvSpPr>
          <p:nvPr/>
        </p:nvSpPr>
        <p:spPr bwMode="black">
          <a:xfrm>
            <a:off x="1535113" y="3487738"/>
            <a:ext cx="4373562" cy="1582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23" name="Rectangle 3"/>
          <p:cNvSpPr>
            <a:spLocks noChangeArrowheads="1"/>
          </p:cNvSpPr>
          <p:nvPr/>
        </p:nvSpPr>
        <p:spPr bwMode="black">
          <a:xfrm>
            <a:off x="3975100" y="3689350"/>
            <a:ext cx="1933575" cy="2751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grpSp>
        <p:nvGrpSpPr>
          <p:cNvPr id="2" name="Group 4"/>
          <p:cNvGrpSpPr>
            <a:grpSpLocks/>
          </p:cNvGrpSpPr>
          <p:nvPr/>
        </p:nvGrpSpPr>
        <p:grpSpPr bwMode="auto">
          <a:xfrm>
            <a:off x="3881438" y="3403600"/>
            <a:ext cx="2090737" cy="1666875"/>
            <a:chOff x="4144" y="2336"/>
            <a:chExt cx="1471" cy="1141"/>
          </a:xfrm>
        </p:grpSpPr>
        <p:pic>
          <p:nvPicPr>
            <p:cNvPr id="7251"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 y="3187"/>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2"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4" y="2907"/>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 y="2907"/>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 y="3187"/>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 y="3187"/>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 y="2905"/>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7"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 y="3185"/>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8"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 y="2907"/>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9"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 y="2625"/>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0"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 y="2625"/>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1"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 y="2623"/>
              <a:ext cx="23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2"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 y="2625"/>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3"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 y="3187"/>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 y="2907"/>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5"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 y="2625"/>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6"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 y="2338"/>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7"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2" y="2338"/>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8"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 y="2336"/>
              <a:ext cx="23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9"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 y="2338"/>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 name="Picture 47" descr="server_data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 y="2338"/>
              <a:ext cx="23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3145" name="AutoShape 25"/>
          <p:cNvSpPr>
            <a:spLocks noChangeArrowheads="1"/>
          </p:cNvSpPr>
          <p:nvPr/>
        </p:nvSpPr>
        <p:spPr bwMode="black">
          <a:xfrm>
            <a:off x="1620838" y="4159250"/>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46" name="AutoShape 26"/>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47" name="AutoShape 27"/>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48" name="AutoShape 28"/>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49" name="AutoShape 29"/>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0" name="AutoShape 30"/>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1" name="AutoShape 31"/>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2" name="AutoShape 32"/>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3" name="AutoShape 33"/>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4" name="AutoShape 34"/>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5" name="AutoShape 35"/>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6" name="AutoShape 36"/>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7" name="AutoShape 37"/>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8" name="AutoShape 38"/>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59" name="AutoShape 39"/>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60" name="AutoShape 40"/>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61" name="AutoShape 41"/>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62" name="AutoShape 42"/>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63" name="AutoShape 43"/>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64" name="AutoShape 44"/>
          <p:cNvSpPr>
            <a:spLocks noChangeArrowheads="1"/>
          </p:cNvSpPr>
          <p:nvPr/>
        </p:nvSpPr>
        <p:spPr bwMode="black">
          <a:xfrm>
            <a:off x="1620838" y="4160838"/>
            <a:ext cx="77787" cy="66675"/>
          </a:xfrm>
          <a:prstGeom prst="flowChartDocument">
            <a:avLst/>
          </a:prstGeom>
          <a:pattFill prst="smConfetti">
            <a:fgClr>
              <a:schemeClr val="tx1"/>
            </a:fgClr>
            <a:bgClr>
              <a:schemeClr val="bg1"/>
            </a:bgClr>
          </a:patt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67" name="Text Box 47"/>
          <p:cNvSpPr txBox="1">
            <a:spLocks noChangeArrowheads="1"/>
          </p:cNvSpPr>
          <p:nvPr/>
        </p:nvSpPr>
        <p:spPr bwMode="black">
          <a:xfrm>
            <a:off x="44450" y="5059363"/>
            <a:ext cx="19129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spcBef>
                <a:spcPct val="0"/>
              </a:spcBef>
            </a:pPr>
            <a:r>
              <a:rPr lang="en-US" altLang="en-US" sz="1200" b="1">
                <a:ea typeface="SimSun" pitchFamily="2" charset="-122"/>
              </a:rPr>
              <a:t>MapReduce Application</a:t>
            </a:r>
          </a:p>
        </p:txBody>
      </p:sp>
      <p:pic>
        <p:nvPicPr>
          <p:cNvPr id="133168" name="Picture 2" descr="li-blue-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3560763"/>
            <a:ext cx="2630487"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9" name="Text Box 49"/>
          <p:cNvSpPr txBox="1">
            <a:spLocks noChangeArrowheads="1"/>
          </p:cNvSpPr>
          <p:nvPr/>
        </p:nvSpPr>
        <p:spPr bwMode="black">
          <a:xfrm>
            <a:off x="6454775" y="3689350"/>
            <a:ext cx="2241550"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266700" indent="-266700"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buFontTx/>
              <a:buAutoNum type="arabicPeriod"/>
            </a:pPr>
            <a:r>
              <a:rPr lang="en-US" altLang="en-US">
                <a:ea typeface="SimSun" pitchFamily="2" charset="-122"/>
              </a:rPr>
              <a:t>Map Phase</a:t>
            </a:r>
            <a:br>
              <a:rPr lang="en-US" altLang="en-US">
                <a:ea typeface="SimSun" pitchFamily="2" charset="-122"/>
              </a:rPr>
            </a:br>
            <a:r>
              <a:rPr lang="en-US" altLang="en-US" sz="1200">
                <a:ea typeface="SimSun" pitchFamily="2" charset="-122"/>
              </a:rPr>
              <a:t>(break job into small parts)</a:t>
            </a:r>
          </a:p>
          <a:p>
            <a:pPr eaLnBrk="1" hangingPunct="1">
              <a:spcBef>
                <a:spcPct val="0"/>
              </a:spcBef>
              <a:buFontTx/>
              <a:buAutoNum type="arabicPeriod"/>
            </a:pPr>
            <a:r>
              <a:rPr lang="en-US" altLang="en-US">
                <a:ea typeface="SimSun" pitchFamily="2" charset="-122"/>
              </a:rPr>
              <a:t>Shuffle</a:t>
            </a:r>
            <a:br>
              <a:rPr lang="en-US" altLang="en-US">
                <a:ea typeface="SimSun" pitchFamily="2" charset="-122"/>
              </a:rPr>
            </a:br>
            <a:r>
              <a:rPr lang="en-US" altLang="en-US" sz="1200">
                <a:ea typeface="SimSun" pitchFamily="2" charset="-122"/>
              </a:rPr>
              <a:t>(transfer interim output</a:t>
            </a:r>
            <a:br>
              <a:rPr lang="en-US" altLang="en-US" sz="1200">
                <a:ea typeface="SimSun" pitchFamily="2" charset="-122"/>
              </a:rPr>
            </a:br>
            <a:r>
              <a:rPr lang="en-US" altLang="en-US" sz="1200">
                <a:ea typeface="SimSun" pitchFamily="2" charset="-122"/>
              </a:rPr>
              <a:t>for final processing)</a:t>
            </a:r>
          </a:p>
          <a:p>
            <a:pPr eaLnBrk="1" hangingPunct="1">
              <a:spcBef>
                <a:spcPct val="0"/>
              </a:spcBef>
              <a:buFontTx/>
              <a:buAutoNum type="arabicPeriod"/>
            </a:pPr>
            <a:r>
              <a:rPr lang="en-US" altLang="en-US">
                <a:ea typeface="SimSun" pitchFamily="2" charset="-122"/>
              </a:rPr>
              <a:t>Reduce Phase</a:t>
            </a:r>
            <a:br>
              <a:rPr lang="en-US" altLang="en-US">
                <a:ea typeface="SimSun" pitchFamily="2" charset="-122"/>
              </a:rPr>
            </a:br>
            <a:r>
              <a:rPr lang="en-US" altLang="en-US" sz="1200">
                <a:ea typeface="SimSun" pitchFamily="2" charset="-122"/>
              </a:rPr>
              <a:t>(boil all output down to</a:t>
            </a:r>
            <a:br>
              <a:rPr lang="en-US" altLang="en-US" sz="1200">
                <a:ea typeface="SimSun" pitchFamily="2" charset="-122"/>
              </a:rPr>
            </a:br>
            <a:r>
              <a:rPr lang="en-US" altLang="en-US" sz="1200">
                <a:ea typeface="SimSun" pitchFamily="2" charset="-122"/>
              </a:rPr>
              <a:t>a single result set)</a:t>
            </a:r>
          </a:p>
        </p:txBody>
      </p:sp>
      <p:sp>
        <p:nvSpPr>
          <p:cNvPr id="133170" name="Text Box 50"/>
          <p:cNvSpPr txBox="1">
            <a:spLocks noChangeArrowheads="1"/>
          </p:cNvSpPr>
          <p:nvPr/>
        </p:nvSpPr>
        <p:spPr bwMode="black">
          <a:xfrm>
            <a:off x="1749425" y="6164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spcBef>
                <a:spcPct val="0"/>
              </a:spcBef>
            </a:pPr>
            <a:r>
              <a:rPr lang="en-US" altLang="en-US" sz="1200" b="1">
                <a:ea typeface="SimSun" pitchFamily="2" charset="-122"/>
              </a:rPr>
              <a:t>Return a single result set</a:t>
            </a:r>
          </a:p>
        </p:txBody>
      </p:sp>
      <p:sp>
        <p:nvSpPr>
          <p:cNvPr id="133171" name="Text Box 51"/>
          <p:cNvSpPr txBox="1">
            <a:spLocks noChangeArrowheads="1"/>
          </p:cNvSpPr>
          <p:nvPr/>
        </p:nvSpPr>
        <p:spPr bwMode="black">
          <a:xfrm>
            <a:off x="577850" y="6165850"/>
            <a:ext cx="8858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r" eaLnBrk="1" hangingPunct="1">
              <a:spcBef>
                <a:spcPct val="0"/>
              </a:spcBef>
            </a:pPr>
            <a:r>
              <a:rPr lang="en-US" altLang="en-US" sz="1200">
                <a:ea typeface="SimSun" pitchFamily="2" charset="-122"/>
              </a:rPr>
              <a:t>Result Set</a:t>
            </a:r>
          </a:p>
        </p:txBody>
      </p:sp>
      <p:sp>
        <p:nvSpPr>
          <p:cNvPr id="133172" name="Text Box 52"/>
          <p:cNvSpPr txBox="1">
            <a:spLocks noChangeArrowheads="1"/>
          </p:cNvSpPr>
          <p:nvPr/>
        </p:nvSpPr>
        <p:spPr bwMode="black">
          <a:xfrm>
            <a:off x="2646363" y="5375275"/>
            <a:ext cx="9540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spcBef>
                <a:spcPct val="0"/>
              </a:spcBef>
            </a:pPr>
            <a:r>
              <a:rPr lang="en-US" altLang="en-US" sz="1200" b="1">
                <a:ea typeface="SimSun" pitchFamily="2" charset="-122"/>
              </a:rPr>
              <a:t>Shuffle</a:t>
            </a:r>
          </a:p>
        </p:txBody>
      </p:sp>
      <p:sp>
        <p:nvSpPr>
          <p:cNvPr id="133173" name="AutoShape 53"/>
          <p:cNvSpPr>
            <a:spLocks noChangeArrowheads="1"/>
          </p:cNvSpPr>
          <p:nvPr/>
        </p:nvSpPr>
        <p:spPr bwMode="black">
          <a:xfrm>
            <a:off x="250825" y="3195638"/>
            <a:ext cx="1498600" cy="1804987"/>
          </a:xfrm>
          <a:prstGeom prst="flowChartDocumen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lIns="45720" tIns="46038" rIns="45720" bIns="46038"/>
          <a:lstStyle/>
          <a:p>
            <a:pPr defTabSz="114300" fontAlgn="auto">
              <a:spcBef>
                <a:spcPts val="0"/>
              </a:spcBef>
              <a:spcAft>
                <a:spcPts val="0"/>
              </a:spcAft>
              <a:defRPr/>
            </a:pPr>
            <a:r>
              <a:rPr lang="en-US" sz="400" dirty="0">
                <a:latin typeface="Consolas" pitchFamily="49" charset="0"/>
                <a:cs typeface="+mn-cs"/>
              </a:rPr>
              <a:t>public static class </a:t>
            </a:r>
            <a:r>
              <a:rPr lang="en-US" sz="400" dirty="0" err="1">
                <a:latin typeface="Consolas" pitchFamily="49" charset="0"/>
                <a:cs typeface="+mn-cs"/>
              </a:rPr>
              <a:t>TokenizerMapper</a:t>
            </a:r>
            <a:r>
              <a:rPr lang="en-US" sz="400" dirty="0">
                <a:latin typeface="Consolas" pitchFamily="49" charset="0"/>
                <a:cs typeface="+mn-cs"/>
              </a:rPr>
              <a:t> </a:t>
            </a:r>
          </a:p>
          <a:p>
            <a:pPr defTabSz="114300" fontAlgn="auto">
              <a:spcBef>
                <a:spcPts val="0"/>
              </a:spcBef>
              <a:spcAft>
                <a:spcPts val="0"/>
              </a:spcAft>
              <a:defRPr/>
            </a:pPr>
            <a:r>
              <a:rPr lang="en-US" sz="400" dirty="0">
                <a:latin typeface="Consolas" pitchFamily="49" charset="0"/>
                <a:cs typeface="+mn-cs"/>
              </a:rPr>
              <a:t>   extends </a:t>
            </a:r>
            <a:r>
              <a:rPr lang="en-US" sz="400" dirty="0" err="1">
                <a:latin typeface="Consolas" pitchFamily="49" charset="0"/>
                <a:cs typeface="+mn-cs"/>
              </a:rPr>
              <a:t>Mapper</a:t>
            </a:r>
            <a:r>
              <a:rPr lang="en-US" sz="400" dirty="0">
                <a:latin typeface="Consolas" pitchFamily="49" charset="0"/>
                <a:cs typeface="+mn-cs"/>
              </a:rPr>
              <a:t>&lt;</a:t>
            </a:r>
            <a:r>
              <a:rPr lang="en-US" sz="400" dirty="0" err="1">
                <a:latin typeface="Consolas" pitchFamily="49" charset="0"/>
                <a:cs typeface="+mn-cs"/>
              </a:rPr>
              <a:t>Object,Text,Text,IntWritable</a:t>
            </a:r>
            <a:r>
              <a:rPr lang="en-US" sz="400" dirty="0">
                <a:latin typeface="Consolas" pitchFamily="49" charset="0"/>
                <a:cs typeface="+mn-cs"/>
              </a:rPr>
              <a:t>&gt; {</a:t>
            </a:r>
          </a:p>
          <a:p>
            <a:pPr defTabSz="114300" fontAlgn="auto">
              <a:spcBef>
                <a:spcPts val="0"/>
              </a:spcBef>
              <a:spcAft>
                <a:spcPts val="0"/>
              </a:spcAft>
              <a:defRPr/>
            </a:pPr>
            <a:r>
              <a:rPr lang="en-US" sz="400" dirty="0">
                <a:latin typeface="Consolas" pitchFamily="49" charset="0"/>
                <a:cs typeface="+mn-cs"/>
              </a:rPr>
              <a:t>  private final static </a:t>
            </a:r>
            <a:r>
              <a:rPr lang="en-US" sz="400" dirty="0" err="1">
                <a:latin typeface="Consolas" pitchFamily="49" charset="0"/>
                <a:cs typeface="+mn-cs"/>
              </a:rPr>
              <a:t>IntWritable</a:t>
            </a:r>
            <a:endParaRPr lang="en-US" sz="400" dirty="0">
              <a:latin typeface="Consolas" pitchFamily="49" charset="0"/>
              <a:cs typeface="+mn-cs"/>
            </a:endParaRPr>
          </a:p>
          <a:p>
            <a:pPr defTabSz="114300" fontAlgn="auto">
              <a:spcBef>
                <a:spcPts val="0"/>
              </a:spcBef>
              <a:spcAft>
                <a:spcPts val="0"/>
              </a:spcAft>
              <a:defRPr/>
            </a:pPr>
            <a:r>
              <a:rPr lang="en-US" sz="400" dirty="0">
                <a:latin typeface="Consolas" pitchFamily="49" charset="0"/>
                <a:cs typeface="+mn-cs"/>
              </a:rPr>
              <a:t>     one = new </a:t>
            </a:r>
            <a:r>
              <a:rPr lang="en-US" sz="400" dirty="0" err="1">
                <a:latin typeface="Consolas" pitchFamily="49" charset="0"/>
                <a:cs typeface="+mn-cs"/>
              </a:rPr>
              <a:t>IntWritable</a:t>
            </a:r>
            <a:r>
              <a:rPr lang="en-US" sz="400" dirty="0">
                <a:latin typeface="Consolas" pitchFamily="49" charset="0"/>
                <a:cs typeface="+mn-cs"/>
              </a:rPr>
              <a:t>(1);</a:t>
            </a:r>
          </a:p>
          <a:p>
            <a:pPr defTabSz="114300" fontAlgn="auto">
              <a:spcBef>
                <a:spcPts val="0"/>
              </a:spcBef>
              <a:spcAft>
                <a:spcPts val="0"/>
              </a:spcAft>
              <a:defRPr/>
            </a:pPr>
            <a:r>
              <a:rPr lang="en-US" sz="400" dirty="0">
                <a:latin typeface="Consolas" pitchFamily="49" charset="0"/>
                <a:cs typeface="+mn-cs"/>
              </a:rPr>
              <a:t>  private Text word = new Text();</a:t>
            </a:r>
          </a:p>
          <a:p>
            <a:pPr defTabSz="114300" fontAlgn="auto">
              <a:spcBef>
                <a:spcPts val="0"/>
              </a:spcBef>
              <a:spcAft>
                <a:spcPts val="0"/>
              </a:spcAft>
              <a:defRPr/>
            </a:pPr>
            <a:endParaRPr lang="en-US" sz="200" dirty="0">
              <a:latin typeface="Consolas" pitchFamily="49" charset="0"/>
              <a:cs typeface="+mn-cs"/>
            </a:endParaRPr>
          </a:p>
          <a:p>
            <a:pPr defTabSz="114300" fontAlgn="auto">
              <a:spcBef>
                <a:spcPts val="0"/>
              </a:spcBef>
              <a:spcAft>
                <a:spcPts val="0"/>
              </a:spcAft>
              <a:defRPr/>
            </a:pPr>
            <a:r>
              <a:rPr lang="en-US" sz="400" dirty="0">
                <a:latin typeface="Consolas" pitchFamily="49" charset="0"/>
                <a:cs typeface="+mn-cs"/>
              </a:rPr>
              <a:t>  public void map(Object key, Text </a:t>
            </a:r>
            <a:r>
              <a:rPr lang="en-US" sz="400" dirty="0" err="1">
                <a:latin typeface="Consolas" pitchFamily="49" charset="0"/>
                <a:cs typeface="+mn-cs"/>
              </a:rPr>
              <a:t>val</a:t>
            </a:r>
            <a:r>
              <a:rPr lang="en-US" sz="400" dirty="0">
                <a:latin typeface="Consolas" pitchFamily="49" charset="0"/>
                <a:cs typeface="+mn-cs"/>
              </a:rPr>
              <a:t>, Context</a:t>
            </a:r>
          </a:p>
          <a:p>
            <a:pPr defTabSz="114300" fontAlgn="auto">
              <a:spcBef>
                <a:spcPts val="0"/>
              </a:spcBef>
              <a:spcAft>
                <a:spcPts val="0"/>
              </a:spcAft>
              <a:defRPr/>
            </a:pPr>
            <a:r>
              <a:rPr lang="en-US" sz="400" dirty="0">
                <a:latin typeface="Consolas" pitchFamily="49" charset="0"/>
                <a:cs typeface="+mn-cs"/>
              </a:rPr>
              <a:t>    </a:t>
            </a:r>
            <a:r>
              <a:rPr lang="en-US" sz="400" dirty="0" err="1">
                <a:latin typeface="Consolas" pitchFamily="49" charset="0"/>
                <a:cs typeface="+mn-cs"/>
              </a:rPr>
              <a:t>StringTokenizer</a:t>
            </a:r>
            <a:r>
              <a:rPr lang="en-US" sz="400" dirty="0">
                <a:latin typeface="Consolas" pitchFamily="49" charset="0"/>
                <a:cs typeface="+mn-cs"/>
              </a:rPr>
              <a:t> </a:t>
            </a:r>
            <a:r>
              <a:rPr lang="en-US" sz="400" dirty="0" err="1">
                <a:latin typeface="Consolas" pitchFamily="49" charset="0"/>
                <a:cs typeface="+mn-cs"/>
              </a:rPr>
              <a:t>itr</a:t>
            </a:r>
            <a:r>
              <a:rPr lang="en-US" sz="400" dirty="0">
                <a:latin typeface="Consolas" pitchFamily="49" charset="0"/>
                <a:cs typeface="+mn-cs"/>
              </a:rPr>
              <a:t> =</a:t>
            </a:r>
          </a:p>
          <a:p>
            <a:pPr defTabSz="114300" fontAlgn="auto">
              <a:spcBef>
                <a:spcPts val="0"/>
              </a:spcBef>
              <a:spcAft>
                <a:spcPts val="0"/>
              </a:spcAft>
              <a:defRPr/>
            </a:pPr>
            <a:r>
              <a:rPr lang="en-US" sz="400" dirty="0">
                <a:latin typeface="Consolas" pitchFamily="49" charset="0"/>
                <a:cs typeface="+mn-cs"/>
              </a:rPr>
              <a:t>       new </a:t>
            </a:r>
            <a:r>
              <a:rPr lang="en-US" sz="400" dirty="0" err="1">
                <a:latin typeface="Consolas" pitchFamily="49" charset="0"/>
                <a:cs typeface="+mn-cs"/>
              </a:rPr>
              <a:t>StringTokenizer</a:t>
            </a:r>
            <a:r>
              <a:rPr lang="en-US" sz="400" dirty="0">
                <a:latin typeface="Consolas" pitchFamily="49" charset="0"/>
                <a:cs typeface="+mn-cs"/>
              </a:rPr>
              <a:t>(</a:t>
            </a:r>
            <a:r>
              <a:rPr lang="en-US" sz="400" dirty="0" err="1">
                <a:latin typeface="Consolas" pitchFamily="49" charset="0"/>
                <a:cs typeface="+mn-cs"/>
              </a:rPr>
              <a:t>val.toString</a:t>
            </a:r>
            <a:r>
              <a:rPr lang="en-US" sz="400" dirty="0">
                <a:latin typeface="Consolas" pitchFamily="49" charset="0"/>
                <a:cs typeface="+mn-cs"/>
              </a:rPr>
              <a:t>());</a:t>
            </a:r>
          </a:p>
          <a:p>
            <a:pPr defTabSz="114300" fontAlgn="auto">
              <a:spcBef>
                <a:spcPts val="0"/>
              </a:spcBef>
              <a:spcAft>
                <a:spcPts val="0"/>
              </a:spcAft>
              <a:defRPr/>
            </a:pPr>
            <a:r>
              <a:rPr lang="en-US" sz="400" dirty="0">
                <a:latin typeface="Consolas" pitchFamily="49" charset="0"/>
                <a:cs typeface="+mn-cs"/>
              </a:rPr>
              <a:t>    while (</a:t>
            </a:r>
            <a:r>
              <a:rPr lang="en-US" sz="400" dirty="0" err="1">
                <a:latin typeface="Consolas" pitchFamily="49" charset="0"/>
                <a:cs typeface="+mn-cs"/>
              </a:rPr>
              <a:t>itr.hasMoreTokens</a:t>
            </a:r>
            <a:r>
              <a:rPr lang="en-US" sz="400" dirty="0">
                <a:latin typeface="Consolas" pitchFamily="49" charset="0"/>
                <a:cs typeface="+mn-cs"/>
              </a:rPr>
              <a:t>()) {</a:t>
            </a:r>
          </a:p>
          <a:p>
            <a:pPr defTabSz="114300" fontAlgn="auto">
              <a:spcBef>
                <a:spcPts val="0"/>
              </a:spcBef>
              <a:spcAft>
                <a:spcPts val="0"/>
              </a:spcAft>
              <a:defRPr/>
            </a:pPr>
            <a:r>
              <a:rPr lang="en-US" sz="400" dirty="0">
                <a:latin typeface="Consolas" pitchFamily="49" charset="0"/>
                <a:cs typeface="+mn-cs"/>
              </a:rPr>
              <a:t>    </a:t>
            </a:r>
            <a:r>
              <a:rPr lang="en-US" sz="400" dirty="0" err="1">
                <a:latin typeface="Consolas" pitchFamily="49" charset="0"/>
                <a:cs typeface="+mn-cs"/>
              </a:rPr>
              <a:t>word.set</a:t>
            </a:r>
            <a:r>
              <a:rPr lang="en-US" sz="400" dirty="0">
                <a:latin typeface="Consolas" pitchFamily="49" charset="0"/>
                <a:cs typeface="+mn-cs"/>
              </a:rPr>
              <a:t>(</a:t>
            </a:r>
            <a:r>
              <a:rPr lang="en-US" sz="400" dirty="0" err="1">
                <a:latin typeface="Consolas" pitchFamily="49" charset="0"/>
                <a:cs typeface="+mn-cs"/>
              </a:rPr>
              <a:t>itr.nextToken</a:t>
            </a:r>
            <a:r>
              <a:rPr lang="en-US" sz="400" dirty="0">
                <a:latin typeface="Consolas" pitchFamily="49" charset="0"/>
                <a:cs typeface="+mn-cs"/>
              </a:rPr>
              <a:t>());</a:t>
            </a:r>
          </a:p>
          <a:p>
            <a:pPr defTabSz="114300" fontAlgn="auto">
              <a:spcBef>
                <a:spcPts val="0"/>
              </a:spcBef>
              <a:spcAft>
                <a:spcPts val="0"/>
              </a:spcAft>
              <a:defRPr/>
            </a:pPr>
            <a:r>
              <a:rPr lang="en-US" sz="400" dirty="0">
                <a:latin typeface="Consolas" pitchFamily="49" charset="0"/>
                <a:cs typeface="+mn-cs"/>
              </a:rPr>
              <a:t>      </a:t>
            </a:r>
            <a:r>
              <a:rPr lang="en-US" sz="400" dirty="0" err="1">
                <a:latin typeface="Consolas" pitchFamily="49" charset="0"/>
                <a:cs typeface="+mn-cs"/>
              </a:rPr>
              <a:t>context.write</a:t>
            </a:r>
            <a:r>
              <a:rPr lang="en-US" sz="400" dirty="0">
                <a:latin typeface="Consolas" pitchFamily="49" charset="0"/>
                <a:cs typeface="+mn-cs"/>
              </a:rPr>
              <a:t>(word, one);</a:t>
            </a:r>
          </a:p>
          <a:p>
            <a:pPr defTabSz="114300" fontAlgn="auto">
              <a:spcBef>
                <a:spcPts val="0"/>
              </a:spcBef>
              <a:spcAft>
                <a:spcPts val="0"/>
              </a:spcAft>
              <a:defRPr/>
            </a:pPr>
            <a:r>
              <a:rPr lang="en-US" sz="400" dirty="0">
                <a:latin typeface="Consolas" pitchFamily="49" charset="0"/>
                <a:cs typeface="+mn-cs"/>
              </a:rPr>
              <a:t>    }    	</a:t>
            </a:r>
          </a:p>
          <a:p>
            <a:pPr defTabSz="114300" fontAlgn="auto">
              <a:spcBef>
                <a:spcPts val="0"/>
              </a:spcBef>
              <a:spcAft>
                <a:spcPts val="0"/>
              </a:spcAft>
              <a:defRPr/>
            </a:pPr>
            <a:r>
              <a:rPr lang="en-US" sz="400" dirty="0">
                <a:latin typeface="Consolas" pitchFamily="49" charset="0"/>
                <a:cs typeface="+mn-cs"/>
              </a:rPr>
              <a:t>  }</a:t>
            </a:r>
          </a:p>
          <a:p>
            <a:pPr defTabSz="114300" fontAlgn="auto">
              <a:spcBef>
                <a:spcPts val="0"/>
              </a:spcBef>
              <a:spcAft>
                <a:spcPts val="0"/>
              </a:spcAft>
              <a:defRPr/>
            </a:pPr>
            <a:r>
              <a:rPr lang="en-US" sz="400" dirty="0">
                <a:latin typeface="Consolas" pitchFamily="49" charset="0"/>
                <a:cs typeface="+mn-cs"/>
              </a:rPr>
              <a:t>}</a:t>
            </a:r>
          </a:p>
          <a:p>
            <a:pPr defTabSz="114300" fontAlgn="auto">
              <a:spcBef>
                <a:spcPts val="0"/>
              </a:spcBef>
              <a:spcAft>
                <a:spcPts val="0"/>
              </a:spcAft>
              <a:defRPr/>
            </a:pPr>
            <a:endParaRPr lang="en-US" sz="400" dirty="0">
              <a:latin typeface="Consolas" pitchFamily="49" charset="0"/>
              <a:cs typeface="+mn-cs"/>
            </a:endParaRPr>
          </a:p>
          <a:p>
            <a:pPr defTabSz="114300" fontAlgn="auto">
              <a:spcBef>
                <a:spcPts val="0"/>
              </a:spcBef>
              <a:spcAft>
                <a:spcPts val="0"/>
              </a:spcAft>
              <a:defRPr/>
            </a:pPr>
            <a:r>
              <a:rPr lang="en-US" sz="400" dirty="0">
                <a:latin typeface="Consolas" pitchFamily="49" charset="0"/>
                <a:cs typeface="+mn-cs"/>
              </a:rPr>
              <a:t>public static class </a:t>
            </a:r>
            <a:r>
              <a:rPr lang="en-US" sz="400" dirty="0" err="1">
                <a:latin typeface="Consolas" pitchFamily="49" charset="0"/>
                <a:cs typeface="+mn-cs"/>
              </a:rPr>
              <a:t>IntSumReducer</a:t>
            </a:r>
            <a:r>
              <a:rPr lang="en-US" sz="400" dirty="0">
                <a:latin typeface="Consolas" pitchFamily="49" charset="0"/>
                <a:cs typeface="+mn-cs"/>
              </a:rPr>
              <a:t> </a:t>
            </a:r>
          </a:p>
          <a:p>
            <a:pPr defTabSz="114300" fontAlgn="auto">
              <a:spcBef>
                <a:spcPts val="0"/>
              </a:spcBef>
              <a:spcAft>
                <a:spcPts val="0"/>
              </a:spcAft>
              <a:defRPr/>
            </a:pPr>
            <a:r>
              <a:rPr lang="en-US" sz="400" dirty="0">
                <a:latin typeface="Consolas" pitchFamily="49" charset="0"/>
                <a:cs typeface="+mn-cs"/>
              </a:rPr>
              <a:t>   extends Reducer&lt;</a:t>
            </a:r>
            <a:r>
              <a:rPr lang="en-US" sz="400" dirty="0" err="1">
                <a:latin typeface="Consolas" pitchFamily="49" charset="0"/>
                <a:cs typeface="+mn-cs"/>
              </a:rPr>
              <a:t>Text,IntWritable,Text,IntWrita</a:t>
            </a:r>
            <a:endParaRPr lang="en-US" sz="400" dirty="0">
              <a:latin typeface="Consolas" pitchFamily="49" charset="0"/>
              <a:cs typeface="+mn-cs"/>
            </a:endParaRPr>
          </a:p>
          <a:p>
            <a:pPr defTabSz="114300" fontAlgn="auto">
              <a:spcBef>
                <a:spcPts val="0"/>
              </a:spcBef>
              <a:spcAft>
                <a:spcPts val="0"/>
              </a:spcAft>
              <a:defRPr/>
            </a:pPr>
            <a:r>
              <a:rPr lang="en-US" sz="400" dirty="0">
                <a:latin typeface="Consolas" pitchFamily="49" charset="0"/>
                <a:cs typeface="+mn-cs"/>
              </a:rPr>
              <a:t>  private </a:t>
            </a:r>
            <a:r>
              <a:rPr lang="en-US" sz="400" dirty="0" err="1">
                <a:latin typeface="Consolas" pitchFamily="49" charset="0"/>
                <a:cs typeface="+mn-cs"/>
              </a:rPr>
              <a:t>IntWritable</a:t>
            </a:r>
            <a:r>
              <a:rPr lang="en-US" sz="400" dirty="0">
                <a:latin typeface="Consolas" pitchFamily="49" charset="0"/>
                <a:cs typeface="+mn-cs"/>
              </a:rPr>
              <a:t> result = new </a:t>
            </a:r>
            <a:r>
              <a:rPr lang="en-US" sz="400" dirty="0" err="1">
                <a:latin typeface="Consolas" pitchFamily="49" charset="0"/>
                <a:cs typeface="+mn-cs"/>
              </a:rPr>
              <a:t>IntWritable</a:t>
            </a:r>
            <a:r>
              <a:rPr lang="en-US" sz="400" dirty="0">
                <a:latin typeface="Consolas" pitchFamily="49" charset="0"/>
                <a:cs typeface="+mn-cs"/>
              </a:rPr>
              <a:t>();</a:t>
            </a:r>
          </a:p>
          <a:p>
            <a:pPr defTabSz="114300" fontAlgn="auto">
              <a:spcBef>
                <a:spcPts val="0"/>
              </a:spcBef>
              <a:spcAft>
                <a:spcPts val="0"/>
              </a:spcAft>
              <a:defRPr/>
            </a:pPr>
            <a:endParaRPr lang="en-US" sz="200" dirty="0">
              <a:latin typeface="Consolas" pitchFamily="49" charset="0"/>
              <a:cs typeface="+mn-cs"/>
            </a:endParaRPr>
          </a:p>
          <a:p>
            <a:pPr defTabSz="114300" fontAlgn="auto">
              <a:spcBef>
                <a:spcPts val="0"/>
              </a:spcBef>
              <a:spcAft>
                <a:spcPts val="0"/>
              </a:spcAft>
              <a:defRPr/>
            </a:pPr>
            <a:r>
              <a:rPr lang="en-US" sz="400" dirty="0">
                <a:latin typeface="Consolas" pitchFamily="49" charset="0"/>
                <a:cs typeface="+mn-cs"/>
              </a:rPr>
              <a:t>  public void reduce(Text key,</a:t>
            </a:r>
          </a:p>
          <a:p>
            <a:pPr defTabSz="114300" fontAlgn="auto">
              <a:spcBef>
                <a:spcPts val="0"/>
              </a:spcBef>
              <a:spcAft>
                <a:spcPts val="0"/>
              </a:spcAft>
              <a:defRPr/>
            </a:pPr>
            <a:r>
              <a:rPr lang="en-US" sz="400" dirty="0">
                <a:latin typeface="Consolas" pitchFamily="49" charset="0"/>
                <a:cs typeface="+mn-cs"/>
              </a:rPr>
              <a:t>     </a:t>
            </a:r>
            <a:r>
              <a:rPr lang="en-US" sz="400" dirty="0" err="1">
                <a:latin typeface="Consolas" pitchFamily="49" charset="0"/>
                <a:cs typeface="+mn-cs"/>
              </a:rPr>
              <a:t>Iterable</a:t>
            </a:r>
            <a:r>
              <a:rPr lang="en-US" sz="400" dirty="0">
                <a:latin typeface="Consolas" pitchFamily="49" charset="0"/>
                <a:cs typeface="+mn-cs"/>
              </a:rPr>
              <a:t>&lt;</a:t>
            </a:r>
            <a:r>
              <a:rPr lang="en-US" sz="400" dirty="0" err="1">
                <a:latin typeface="Consolas" pitchFamily="49" charset="0"/>
                <a:cs typeface="+mn-cs"/>
              </a:rPr>
              <a:t>IntWritable</a:t>
            </a:r>
            <a:r>
              <a:rPr lang="en-US" sz="400" dirty="0">
                <a:latin typeface="Consolas" pitchFamily="49" charset="0"/>
                <a:cs typeface="+mn-cs"/>
              </a:rPr>
              <a:t>&gt; </a:t>
            </a:r>
            <a:r>
              <a:rPr lang="en-US" sz="400" dirty="0" err="1">
                <a:latin typeface="Consolas" pitchFamily="49" charset="0"/>
                <a:cs typeface="+mn-cs"/>
              </a:rPr>
              <a:t>val</a:t>
            </a:r>
            <a:r>
              <a:rPr lang="en-US" sz="400" dirty="0">
                <a:latin typeface="Consolas" pitchFamily="49" charset="0"/>
                <a:cs typeface="+mn-cs"/>
              </a:rPr>
              <a:t>, Context </a:t>
            </a:r>
            <a:r>
              <a:rPr lang="en-US" sz="400" dirty="0" err="1">
                <a:latin typeface="Consolas" pitchFamily="49" charset="0"/>
                <a:cs typeface="+mn-cs"/>
              </a:rPr>
              <a:t>context</a:t>
            </a:r>
            <a:r>
              <a:rPr lang="en-US" sz="400" dirty="0">
                <a:latin typeface="Consolas" pitchFamily="49" charset="0"/>
                <a:cs typeface="+mn-cs"/>
              </a:rPr>
              <a:t>){</a:t>
            </a:r>
          </a:p>
          <a:p>
            <a:pPr defTabSz="114300" fontAlgn="auto">
              <a:spcBef>
                <a:spcPts val="0"/>
              </a:spcBef>
              <a:spcAft>
                <a:spcPts val="0"/>
              </a:spcAft>
              <a:defRPr/>
            </a:pPr>
            <a:r>
              <a:rPr lang="en-US" sz="400" dirty="0">
                <a:latin typeface="Consolas" pitchFamily="49" charset="0"/>
                <a:cs typeface="+mn-cs"/>
              </a:rPr>
              <a:t>    </a:t>
            </a:r>
            <a:r>
              <a:rPr lang="en-US" sz="400" dirty="0" err="1">
                <a:latin typeface="Consolas" pitchFamily="49" charset="0"/>
                <a:cs typeface="+mn-cs"/>
              </a:rPr>
              <a:t>int</a:t>
            </a:r>
            <a:r>
              <a:rPr lang="en-US" sz="400" dirty="0">
                <a:latin typeface="Consolas" pitchFamily="49" charset="0"/>
                <a:cs typeface="+mn-cs"/>
              </a:rPr>
              <a:t> sum = 0;</a:t>
            </a:r>
          </a:p>
          <a:p>
            <a:pPr defTabSz="114300" fontAlgn="auto">
              <a:spcBef>
                <a:spcPts val="0"/>
              </a:spcBef>
              <a:spcAft>
                <a:spcPts val="0"/>
              </a:spcAft>
              <a:defRPr/>
            </a:pPr>
            <a:r>
              <a:rPr lang="en-US" sz="400" dirty="0">
                <a:latin typeface="Consolas" pitchFamily="49" charset="0"/>
                <a:cs typeface="+mn-cs"/>
              </a:rPr>
              <a:t>    for (</a:t>
            </a:r>
            <a:r>
              <a:rPr lang="en-US" sz="400" dirty="0" err="1">
                <a:latin typeface="Consolas" pitchFamily="49" charset="0"/>
                <a:cs typeface="+mn-cs"/>
              </a:rPr>
              <a:t>IntWritable</a:t>
            </a:r>
            <a:r>
              <a:rPr lang="en-US" sz="400" dirty="0">
                <a:latin typeface="Consolas" pitchFamily="49" charset="0"/>
                <a:cs typeface="+mn-cs"/>
              </a:rPr>
              <a:t> v : </a:t>
            </a:r>
            <a:r>
              <a:rPr lang="en-US" sz="400" dirty="0" err="1">
                <a:latin typeface="Consolas" pitchFamily="49" charset="0"/>
                <a:cs typeface="+mn-cs"/>
              </a:rPr>
              <a:t>val</a:t>
            </a:r>
            <a:r>
              <a:rPr lang="en-US" sz="400" dirty="0">
                <a:latin typeface="Consolas" pitchFamily="49" charset="0"/>
                <a:cs typeface="+mn-cs"/>
              </a:rPr>
              <a:t>) {</a:t>
            </a:r>
          </a:p>
          <a:p>
            <a:pPr defTabSz="114300" fontAlgn="auto">
              <a:spcBef>
                <a:spcPts val="0"/>
              </a:spcBef>
              <a:spcAft>
                <a:spcPts val="0"/>
              </a:spcAft>
              <a:defRPr/>
            </a:pPr>
            <a:r>
              <a:rPr lang="en-US" sz="400" dirty="0">
                <a:latin typeface="Consolas" pitchFamily="49" charset="0"/>
                <a:cs typeface="+mn-cs"/>
              </a:rPr>
              <a:t>      sum += </a:t>
            </a:r>
            <a:r>
              <a:rPr lang="en-US" sz="400" dirty="0" err="1">
                <a:latin typeface="Consolas" pitchFamily="49" charset="0"/>
                <a:cs typeface="+mn-cs"/>
              </a:rPr>
              <a:t>v.get</a:t>
            </a:r>
            <a:r>
              <a:rPr lang="en-US" sz="400" dirty="0">
                <a:latin typeface="Consolas" pitchFamily="49" charset="0"/>
                <a:cs typeface="+mn-cs"/>
              </a:rPr>
              <a:t>();</a:t>
            </a:r>
          </a:p>
          <a:p>
            <a:pPr defTabSz="114300" fontAlgn="auto">
              <a:spcBef>
                <a:spcPts val="0"/>
              </a:spcBef>
              <a:spcAft>
                <a:spcPts val="0"/>
              </a:spcAft>
              <a:defRPr/>
            </a:pPr>
            <a:endParaRPr lang="en-US" sz="400" dirty="0">
              <a:latin typeface="Consolas" pitchFamily="49" charset="0"/>
              <a:cs typeface="+mn-cs"/>
            </a:endParaRPr>
          </a:p>
          <a:p>
            <a:pPr defTabSz="114300" fontAlgn="auto">
              <a:spcBef>
                <a:spcPts val="0"/>
              </a:spcBef>
              <a:spcAft>
                <a:spcPts val="0"/>
              </a:spcAft>
              <a:defRPr/>
            </a:pPr>
            <a:r>
              <a:rPr lang="en-US" sz="400" dirty="0">
                <a:latin typeface="Consolas" pitchFamily="49" charset="0"/>
                <a:cs typeface="+mn-cs"/>
              </a:rPr>
              <a:t>. . .</a:t>
            </a:r>
          </a:p>
        </p:txBody>
      </p:sp>
      <p:sp>
        <p:nvSpPr>
          <p:cNvPr id="133174" name="Line 54"/>
          <p:cNvSpPr>
            <a:spLocks noChangeShapeType="1"/>
          </p:cNvSpPr>
          <p:nvPr/>
        </p:nvSpPr>
        <p:spPr bwMode="black">
          <a:xfrm flipV="1">
            <a:off x="1976438" y="4183063"/>
            <a:ext cx="1712912" cy="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133175" name="Text Box 55"/>
          <p:cNvSpPr txBox="1">
            <a:spLocks noChangeArrowheads="1"/>
          </p:cNvSpPr>
          <p:nvPr/>
        </p:nvSpPr>
        <p:spPr bwMode="black">
          <a:xfrm>
            <a:off x="1985963" y="4237038"/>
            <a:ext cx="1681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spcBef>
                <a:spcPct val="0"/>
              </a:spcBef>
            </a:pPr>
            <a:r>
              <a:rPr lang="en-US" altLang="en-US" sz="1200" b="1">
                <a:ea typeface="SimSun" pitchFamily="2" charset="-122"/>
              </a:rPr>
              <a:t>Distribute map</a:t>
            </a:r>
            <a:br>
              <a:rPr lang="en-US" altLang="en-US" sz="1200" b="1">
                <a:ea typeface="SimSun" pitchFamily="2" charset="-122"/>
              </a:rPr>
            </a:br>
            <a:r>
              <a:rPr lang="en-US" altLang="en-US" sz="1200" b="1">
                <a:ea typeface="SimSun" pitchFamily="2" charset="-122"/>
              </a:rPr>
              <a:t>tasks to cluster</a:t>
            </a:r>
          </a:p>
        </p:txBody>
      </p:sp>
      <p:sp>
        <p:nvSpPr>
          <p:cNvPr id="133176" name="AutoShape 56"/>
          <p:cNvSpPr>
            <a:spLocks noChangeArrowheads="1"/>
          </p:cNvSpPr>
          <p:nvPr/>
        </p:nvSpPr>
        <p:spPr bwMode="black">
          <a:xfrm>
            <a:off x="4216400" y="4959350"/>
            <a:ext cx="77788" cy="66675"/>
          </a:xfrm>
          <a:prstGeom prst="cube">
            <a:avLst>
              <a:gd name="adj" fmla="val 25000"/>
            </a:avLst>
          </a:prstGeom>
          <a:solidFill>
            <a:srgbClr val="FF0000"/>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77" name="AutoShape 57"/>
          <p:cNvSpPr>
            <a:spLocks noChangeArrowheads="1"/>
          </p:cNvSpPr>
          <p:nvPr/>
        </p:nvSpPr>
        <p:spPr bwMode="black">
          <a:xfrm>
            <a:off x="4043363" y="4551363"/>
            <a:ext cx="77787" cy="66675"/>
          </a:xfrm>
          <a:prstGeom prst="cube">
            <a:avLst>
              <a:gd name="adj" fmla="val 25000"/>
            </a:avLst>
          </a:prstGeom>
          <a:solidFill>
            <a:srgbClr val="FF0000"/>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78" name="AutoShape 58"/>
          <p:cNvSpPr>
            <a:spLocks noChangeArrowheads="1"/>
          </p:cNvSpPr>
          <p:nvPr/>
        </p:nvSpPr>
        <p:spPr bwMode="black">
          <a:xfrm>
            <a:off x="4221163" y="4135438"/>
            <a:ext cx="77787" cy="66675"/>
          </a:xfrm>
          <a:prstGeom prst="cube">
            <a:avLst>
              <a:gd name="adj" fmla="val 25000"/>
            </a:avLst>
          </a:prstGeom>
          <a:solidFill>
            <a:srgbClr val="FF0000"/>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79" name="AutoShape 59"/>
          <p:cNvSpPr>
            <a:spLocks noChangeArrowheads="1"/>
          </p:cNvSpPr>
          <p:nvPr/>
        </p:nvSpPr>
        <p:spPr bwMode="black">
          <a:xfrm>
            <a:off x="4048125" y="3717925"/>
            <a:ext cx="77788" cy="66675"/>
          </a:xfrm>
          <a:prstGeom prst="cube">
            <a:avLst>
              <a:gd name="adj" fmla="val 25000"/>
            </a:avLst>
          </a:prstGeom>
          <a:solidFill>
            <a:srgbClr val="FF0000"/>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0" name="AutoShape 60"/>
          <p:cNvSpPr>
            <a:spLocks noChangeArrowheads="1"/>
          </p:cNvSpPr>
          <p:nvPr/>
        </p:nvSpPr>
        <p:spPr bwMode="black">
          <a:xfrm>
            <a:off x="4610100" y="4959350"/>
            <a:ext cx="77788" cy="66675"/>
          </a:xfrm>
          <a:prstGeom prst="cube">
            <a:avLst>
              <a:gd name="adj" fmla="val 25000"/>
            </a:avLst>
          </a:prstGeom>
          <a:solidFill>
            <a:srgbClr val="FF007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1" name="AutoShape 61"/>
          <p:cNvSpPr>
            <a:spLocks noChangeArrowheads="1"/>
          </p:cNvSpPr>
          <p:nvPr/>
        </p:nvSpPr>
        <p:spPr bwMode="black">
          <a:xfrm>
            <a:off x="4438650" y="4557713"/>
            <a:ext cx="77788" cy="66675"/>
          </a:xfrm>
          <a:prstGeom prst="cube">
            <a:avLst>
              <a:gd name="adj" fmla="val 25000"/>
            </a:avLst>
          </a:prstGeom>
          <a:solidFill>
            <a:srgbClr val="FF007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2" name="AutoShape 62"/>
          <p:cNvSpPr>
            <a:spLocks noChangeArrowheads="1"/>
          </p:cNvSpPr>
          <p:nvPr/>
        </p:nvSpPr>
        <p:spPr bwMode="black">
          <a:xfrm>
            <a:off x="4614863" y="4135438"/>
            <a:ext cx="77787" cy="66675"/>
          </a:xfrm>
          <a:prstGeom prst="cube">
            <a:avLst>
              <a:gd name="adj" fmla="val 25000"/>
            </a:avLst>
          </a:prstGeom>
          <a:solidFill>
            <a:srgbClr val="FF007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3" name="AutoShape 63"/>
          <p:cNvSpPr>
            <a:spLocks noChangeArrowheads="1"/>
          </p:cNvSpPr>
          <p:nvPr/>
        </p:nvSpPr>
        <p:spPr bwMode="black">
          <a:xfrm>
            <a:off x="4443413" y="3721100"/>
            <a:ext cx="77787" cy="66675"/>
          </a:xfrm>
          <a:prstGeom prst="cube">
            <a:avLst>
              <a:gd name="adj" fmla="val 25000"/>
            </a:avLst>
          </a:prstGeom>
          <a:solidFill>
            <a:srgbClr val="FF007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4" name="AutoShape 64"/>
          <p:cNvSpPr>
            <a:spLocks noChangeArrowheads="1"/>
          </p:cNvSpPr>
          <p:nvPr/>
        </p:nvSpPr>
        <p:spPr bwMode="black">
          <a:xfrm>
            <a:off x="5008563" y="4962525"/>
            <a:ext cx="77787" cy="66675"/>
          </a:xfrm>
          <a:prstGeom prst="cube">
            <a:avLst>
              <a:gd name="adj" fmla="val 25000"/>
            </a:avLst>
          </a:prstGeom>
          <a:solidFill>
            <a:srgbClr val="F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5" name="AutoShape 65"/>
          <p:cNvSpPr>
            <a:spLocks noChangeArrowheads="1"/>
          </p:cNvSpPr>
          <p:nvPr/>
        </p:nvSpPr>
        <p:spPr bwMode="black">
          <a:xfrm>
            <a:off x="4833938" y="4552950"/>
            <a:ext cx="77787" cy="66675"/>
          </a:xfrm>
          <a:prstGeom prst="cube">
            <a:avLst>
              <a:gd name="adj" fmla="val 25000"/>
            </a:avLst>
          </a:prstGeom>
          <a:solidFill>
            <a:srgbClr val="F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6" name="AutoShape 66"/>
          <p:cNvSpPr>
            <a:spLocks noChangeArrowheads="1"/>
          </p:cNvSpPr>
          <p:nvPr/>
        </p:nvSpPr>
        <p:spPr bwMode="black">
          <a:xfrm>
            <a:off x="5013325" y="4138613"/>
            <a:ext cx="77788" cy="66675"/>
          </a:xfrm>
          <a:prstGeom prst="cube">
            <a:avLst>
              <a:gd name="adj" fmla="val 25000"/>
            </a:avLst>
          </a:prstGeom>
          <a:solidFill>
            <a:srgbClr val="F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7" name="AutoShape 67"/>
          <p:cNvSpPr>
            <a:spLocks noChangeArrowheads="1"/>
          </p:cNvSpPr>
          <p:nvPr/>
        </p:nvSpPr>
        <p:spPr bwMode="black">
          <a:xfrm>
            <a:off x="4838700" y="3719513"/>
            <a:ext cx="77788" cy="66675"/>
          </a:xfrm>
          <a:prstGeom prst="cube">
            <a:avLst>
              <a:gd name="adj" fmla="val 25000"/>
            </a:avLst>
          </a:prstGeom>
          <a:solidFill>
            <a:srgbClr val="F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8" name="AutoShape 68"/>
          <p:cNvSpPr>
            <a:spLocks noChangeArrowheads="1"/>
          </p:cNvSpPr>
          <p:nvPr/>
        </p:nvSpPr>
        <p:spPr bwMode="black">
          <a:xfrm>
            <a:off x="5400675" y="4959350"/>
            <a:ext cx="77788" cy="66675"/>
          </a:xfrm>
          <a:prstGeom prst="cube">
            <a:avLst>
              <a:gd name="adj" fmla="val 25000"/>
            </a:avLst>
          </a:prstGeom>
          <a:solidFill>
            <a:srgbClr val="7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89" name="AutoShape 69"/>
          <p:cNvSpPr>
            <a:spLocks noChangeArrowheads="1"/>
          </p:cNvSpPr>
          <p:nvPr/>
        </p:nvSpPr>
        <p:spPr bwMode="black">
          <a:xfrm>
            <a:off x="5221288" y="4552950"/>
            <a:ext cx="77787" cy="66675"/>
          </a:xfrm>
          <a:prstGeom prst="cube">
            <a:avLst>
              <a:gd name="adj" fmla="val 25000"/>
            </a:avLst>
          </a:prstGeom>
          <a:solidFill>
            <a:srgbClr val="7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90" name="AutoShape 70"/>
          <p:cNvSpPr>
            <a:spLocks noChangeArrowheads="1"/>
          </p:cNvSpPr>
          <p:nvPr/>
        </p:nvSpPr>
        <p:spPr bwMode="black">
          <a:xfrm>
            <a:off x="5405438" y="4135438"/>
            <a:ext cx="77787" cy="66675"/>
          </a:xfrm>
          <a:prstGeom prst="cube">
            <a:avLst>
              <a:gd name="adj" fmla="val 25000"/>
            </a:avLst>
          </a:prstGeom>
          <a:solidFill>
            <a:srgbClr val="7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91" name="AutoShape 71"/>
          <p:cNvSpPr>
            <a:spLocks noChangeArrowheads="1"/>
          </p:cNvSpPr>
          <p:nvPr/>
        </p:nvSpPr>
        <p:spPr bwMode="black">
          <a:xfrm>
            <a:off x="5226050" y="3719513"/>
            <a:ext cx="77788" cy="66675"/>
          </a:xfrm>
          <a:prstGeom prst="cube">
            <a:avLst>
              <a:gd name="adj" fmla="val 25000"/>
            </a:avLst>
          </a:prstGeom>
          <a:solidFill>
            <a:srgbClr val="7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92" name="AutoShape 72"/>
          <p:cNvSpPr>
            <a:spLocks noChangeArrowheads="1"/>
          </p:cNvSpPr>
          <p:nvPr/>
        </p:nvSpPr>
        <p:spPr bwMode="black">
          <a:xfrm>
            <a:off x="5794375" y="4964113"/>
            <a:ext cx="77788" cy="66675"/>
          </a:xfrm>
          <a:prstGeom prst="cube">
            <a:avLst>
              <a:gd name="adj" fmla="val 25000"/>
            </a:avLst>
          </a:prstGeom>
          <a:solidFill>
            <a:srgbClr val="00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93" name="AutoShape 73"/>
          <p:cNvSpPr>
            <a:spLocks noChangeArrowheads="1"/>
          </p:cNvSpPr>
          <p:nvPr/>
        </p:nvSpPr>
        <p:spPr bwMode="black">
          <a:xfrm>
            <a:off x="5618163" y="4549775"/>
            <a:ext cx="77787" cy="66675"/>
          </a:xfrm>
          <a:prstGeom prst="cube">
            <a:avLst>
              <a:gd name="adj" fmla="val 25000"/>
            </a:avLst>
          </a:prstGeom>
          <a:solidFill>
            <a:srgbClr val="00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94" name="AutoShape 74"/>
          <p:cNvSpPr>
            <a:spLocks noChangeArrowheads="1"/>
          </p:cNvSpPr>
          <p:nvPr/>
        </p:nvSpPr>
        <p:spPr bwMode="black">
          <a:xfrm>
            <a:off x="5799138" y="4140200"/>
            <a:ext cx="77787" cy="66675"/>
          </a:xfrm>
          <a:prstGeom prst="cube">
            <a:avLst>
              <a:gd name="adj" fmla="val 25000"/>
            </a:avLst>
          </a:prstGeom>
          <a:solidFill>
            <a:srgbClr val="00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95" name="AutoShape 75"/>
          <p:cNvSpPr>
            <a:spLocks noChangeArrowheads="1"/>
          </p:cNvSpPr>
          <p:nvPr/>
        </p:nvSpPr>
        <p:spPr bwMode="black">
          <a:xfrm>
            <a:off x="5622925" y="3716338"/>
            <a:ext cx="77788" cy="66675"/>
          </a:xfrm>
          <a:prstGeom prst="cube">
            <a:avLst>
              <a:gd name="adj" fmla="val 25000"/>
            </a:avLst>
          </a:prstGeom>
          <a:solidFill>
            <a:srgbClr val="00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96" name="Text Box 76"/>
          <p:cNvSpPr txBox="1">
            <a:spLocks noChangeArrowheads="1"/>
          </p:cNvSpPr>
          <p:nvPr/>
        </p:nvSpPr>
        <p:spPr bwMode="black">
          <a:xfrm>
            <a:off x="4114800" y="3076575"/>
            <a:ext cx="163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algn="ctr" eaLnBrk="1" hangingPunct="1">
              <a:spcBef>
                <a:spcPct val="0"/>
              </a:spcBef>
            </a:pPr>
            <a:r>
              <a:rPr lang="en-US" altLang="en-US" sz="1200" b="1">
                <a:ea typeface="SimSun" pitchFamily="2" charset="-122"/>
              </a:rPr>
              <a:t>Hadoop Data Nodes</a:t>
            </a:r>
          </a:p>
        </p:txBody>
      </p:sp>
      <p:sp>
        <p:nvSpPr>
          <p:cNvPr id="133197" name="AutoShape 77"/>
          <p:cNvSpPr>
            <a:spLocks noChangeArrowheads="1"/>
          </p:cNvSpPr>
          <p:nvPr/>
        </p:nvSpPr>
        <p:spPr bwMode="black">
          <a:xfrm>
            <a:off x="5794375" y="5143500"/>
            <a:ext cx="77788" cy="66675"/>
          </a:xfrm>
          <a:prstGeom prst="cube">
            <a:avLst>
              <a:gd name="adj" fmla="val 25000"/>
            </a:avLst>
          </a:prstGeom>
          <a:solidFill>
            <a:srgbClr val="FF0000"/>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98" name="AutoShape 78"/>
          <p:cNvSpPr>
            <a:spLocks noChangeArrowheads="1"/>
          </p:cNvSpPr>
          <p:nvPr/>
        </p:nvSpPr>
        <p:spPr bwMode="black">
          <a:xfrm>
            <a:off x="5399088" y="5143500"/>
            <a:ext cx="77787" cy="66675"/>
          </a:xfrm>
          <a:prstGeom prst="cube">
            <a:avLst>
              <a:gd name="adj" fmla="val 25000"/>
            </a:avLst>
          </a:prstGeom>
          <a:solidFill>
            <a:srgbClr val="FF007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199" name="AutoShape 79"/>
          <p:cNvSpPr>
            <a:spLocks noChangeArrowheads="1"/>
          </p:cNvSpPr>
          <p:nvPr/>
        </p:nvSpPr>
        <p:spPr bwMode="black">
          <a:xfrm>
            <a:off x="5010150" y="5140325"/>
            <a:ext cx="77788" cy="66675"/>
          </a:xfrm>
          <a:prstGeom prst="cube">
            <a:avLst>
              <a:gd name="adj" fmla="val 25000"/>
            </a:avLst>
          </a:prstGeom>
          <a:solidFill>
            <a:srgbClr val="F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0" name="AutoShape 80"/>
          <p:cNvSpPr>
            <a:spLocks noChangeArrowheads="1"/>
          </p:cNvSpPr>
          <p:nvPr/>
        </p:nvSpPr>
        <p:spPr bwMode="black">
          <a:xfrm>
            <a:off x="4222750" y="5143500"/>
            <a:ext cx="77788" cy="66675"/>
          </a:xfrm>
          <a:prstGeom prst="cube">
            <a:avLst>
              <a:gd name="adj" fmla="val 25000"/>
            </a:avLst>
          </a:prstGeom>
          <a:solidFill>
            <a:srgbClr val="00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1" name="AutoShape 81"/>
          <p:cNvSpPr>
            <a:spLocks noChangeArrowheads="1"/>
          </p:cNvSpPr>
          <p:nvPr/>
        </p:nvSpPr>
        <p:spPr bwMode="black">
          <a:xfrm>
            <a:off x="4610100" y="5143500"/>
            <a:ext cx="77788" cy="66675"/>
          </a:xfrm>
          <a:prstGeom prst="cube">
            <a:avLst>
              <a:gd name="adj" fmla="val 25000"/>
            </a:avLst>
          </a:prstGeom>
          <a:solidFill>
            <a:srgbClr val="7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2" name="AutoShape 82"/>
          <p:cNvSpPr>
            <a:spLocks noChangeArrowheads="1"/>
          </p:cNvSpPr>
          <p:nvPr/>
        </p:nvSpPr>
        <p:spPr bwMode="black">
          <a:xfrm>
            <a:off x="5794375" y="5221288"/>
            <a:ext cx="77788" cy="66675"/>
          </a:xfrm>
          <a:prstGeom prst="cube">
            <a:avLst>
              <a:gd name="adj" fmla="val 25000"/>
            </a:avLst>
          </a:prstGeom>
          <a:solidFill>
            <a:srgbClr val="FF0000"/>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3" name="AutoShape 83"/>
          <p:cNvSpPr>
            <a:spLocks noChangeArrowheads="1"/>
          </p:cNvSpPr>
          <p:nvPr/>
        </p:nvSpPr>
        <p:spPr bwMode="black">
          <a:xfrm>
            <a:off x="5399088" y="5221288"/>
            <a:ext cx="77787" cy="66675"/>
          </a:xfrm>
          <a:prstGeom prst="cube">
            <a:avLst>
              <a:gd name="adj" fmla="val 25000"/>
            </a:avLst>
          </a:prstGeom>
          <a:solidFill>
            <a:srgbClr val="FF007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4" name="AutoShape 84"/>
          <p:cNvSpPr>
            <a:spLocks noChangeArrowheads="1"/>
          </p:cNvSpPr>
          <p:nvPr/>
        </p:nvSpPr>
        <p:spPr bwMode="black">
          <a:xfrm>
            <a:off x="5010150" y="5218113"/>
            <a:ext cx="77788" cy="66675"/>
          </a:xfrm>
          <a:prstGeom prst="cube">
            <a:avLst>
              <a:gd name="adj" fmla="val 25000"/>
            </a:avLst>
          </a:prstGeom>
          <a:solidFill>
            <a:srgbClr val="F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5" name="AutoShape 85"/>
          <p:cNvSpPr>
            <a:spLocks noChangeArrowheads="1"/>
          </p:cNvSpPr>
          <p:nvPr/>
        </p:nvSpPr>
        <p:spPr bwMode="black">
          <a:xfrm>
            <a:off x="4222750" y="5221288"/>
            <a:ext cx="77788" cy="66675"/>
          </a:xfrm>
          <a:prstGeom prst="cube">
            <a:avLst>
              <a:gd name="adj" fmla="val 25000"/>
            </a:avLst>
          </a:prstGeom>
          <a:solidFill>
            <a:srgbClr val="00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6" name="AutoShape 86"/>
          <p:cNvSpPr>
            <a:spLocks noChangeArrowheads="1"/>
          </p:cNvSpPr>
          <p:nvPr/>
        </p:nvSpPr>
        <p:spPr bwMode="black">
          <a:xfrm>
            <a:off x="4610100" y="5221288"/>
            <a:ext cx="77788" cy="66675"/>
          </a:xfrm>
          <a:prstGeom prst="cube">
            <a:avLst>
              <a:gd name="adj" fmla="val 25000"/>
            </a:avLst>
          </a:prstGeom>
          <a:solidFill>
            <a:srgbClr val="7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7" name="AutoShape 87"/>
          <p:cNvSpPr>
            <a:spLocks noChangeArrowheads="1"/>
          </p:cNvSpPr>
          <p:nvPr/>
        </p:nvSpPr>
        <p:spPr bwMode="black">
          <a:xfrm>
            <a:off x="5795963" y="5299075"/>
            <a:ext cx="77787" cy="66675"/>
          </a:xfrm>
          <a:prstGeom prst="cube">
            <a:avLst>
              <a:gd name="adj" fmla="val 25000"/>
            </a:avLst>
          </a:prstGeom>
          <a:solidFill>
            <a:srgbClr val="FF0000"/>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8" name="AutoShape 88"/>
          <p:cNvSpPr>
            <a:spLocks noChangeArrowheads="1"/>
          </p:cNvSpPr>
          <p:nvPr/>
        </p:nvSpPr>
        <p:spPr bwMode="black">
          <a:xfrm>
            <a:off x="5400675" y="5299075"/>
            <a:ext cx="77788" cy="66675"/>
          </a:xfrm>
          <a:prstGeom prst="cube">
            <a:avLst>
              <a:gd name="adj" fmla="val 25000"/>
            </a:avLst>
          </a:prstGeom>
          <a:solidFill>
            <a:srgbClr val="FF007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09" name="AutoShape 89"/>
          <p:cNvSpPr>
            <a:spLocks noChangeArrowheads="1"/>
          </p:cNvSpPr>
          <p:nvPr/>
        </p:nvSpPr>
        <p:spPr bwMode="black">
          <a:xfrm>
            <a:off x="5011738" y="5295900"/>
            <a:ext cx="77787" cy="66675"/>
          </a:xfrm>
          <a:prstGeom prst="cube">
            <a:avLst>
              <a:gd name="adj" fmla="val 25000"/>
            </a:avLst>
          </a:prstGeom>
          <a:solidFill>
            <a:srgbClr val="F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10" name="AutoShape 90"/>
          <p:cNvSpPr>
            <a:spLocks noChangeArrowheads="1"/>
          </p:cNvSpPr>
          <p:nvPr/>
        </p:nvSpPr>
        <p:spPr bwMode="black">
          <a:xfrm>
            <a:off x="4222750" y="5299075"/>
            <a:ext cx="77788" cy="66675"/>
          </a:xfrm>
          <a:prstGeom prst="cube">
            <a:avLst>
              <a:gd name="adj" fmla="val 25000"/>
            </a:avLst>
          </a:prstGeom>
          <a:solidFill>
            <a:srgbClr val="00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11" name="AutoShape 91"/>
          <p:cNvSpPr>
            <a:spLocks noChangeArrowheads="1"/>
          </p:cNvSpPr>
          <p:nvPr/>
        </p:nvSpPr>
        <p:spPr bwMode="black">
          <a:xfrm>
            <a:off x="4610100" y="5299075"/>
            <a:ext cx="77788" cy="66675"/>
          </a:xfrm>
          <a:prstGeom prst="cube">
            <a:avLst>
              <a:gd name="adj" fmla="val 25000"/>
            </a:avLst>
          </a:prstGeom>
          <a:solidFill>
            <a:srgbClr val="7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12" name="AutoShape 92"/>
          <p:cNvSpPr>
            <a:spLocks noChangeArrowheads="1"/>
          </p:cNvSpPr>
          <p:nvPr/>
        </p:nvSpPr>
        <p:spPr bwMode="black">
          <a:xfrm>
            <a:off x="5794375" y="5064125"/>
            <a:ext cx="77788" cy="66675"/>
          </a:xfrm>
          <a:prstGeom prst="cube">
            <a:avLst>
              <a:gd name="adj" fmla="val 25000"/>
            </a:avLst>
          </a:prstGeom>
          <a:solidFill>
            <a:srgbClr val="FF0000"/>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13" name="AutoShape 93"/>
          <p:cNvSpPr>
            <a:spLocks noChangeArrowheads="1"/>
          </p:cNvSpPr>
          <p:nvPr/>
        </p:nvSpPr>
        <p:spPr bwMode="black">
          <a:xfrm>
            <a:off x="5399088" y="5064125"/>
            <a:ext cx="77787" cy="66675"/>
          </a:xfrm>
          <a:prstGeom prst="cube">
            <a:avLst>
              <a:gd name="adj" fmla="val 25000"/>
            </a:avLst>
          </a:prstGeom>
          <a:solidFill>
            <a:srgbClr val="FF007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14" name="AutoShape 94"/>
          <p:cNvSpPr>
            <a:spLocks noChangeArrowheads="1"/>
          </p:cNvSpPr>
          <p:nvPr/>
        </p:nvSpPr>
        <p:spPr bwMode="black">
          <a:xfrm>
            <a:off x="5010150" y="5060950"/>
            <a:ext cx="77788" cy="66675"/>
          </a:xfrm>
          <a:prstGeom prst="cube">
            <a:avLst>
              <a:gd name="adj" fmla="val 25000"/>
            </a:avLst>
          </a:prstGeom>
          <a:solidFill>
            <a:srgbClr val="F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15" name="AutoShape 95"/>
          <p:cNvSpPr>
            <a:spLocks noChangeArrowheads="1"/>
          </p:cNvSpPr>
          <p:nvPr/>
        </p:nvSpPr>
        <p:spPr bwMode="black">
          <a:xfrm>
            <a:off x="4222750" y="5064125"/>
            <a:ext cx="77788" cy="66675"/>
          </a:xfrm>
          <a:prstGeom prst="cube">
            <a:avLst>
              <a:gd name="adj" fmla="val 25000"/>
            </a:avLst>
          </a:prstGeom>
          <a:solidFill>
            <a:srgbClr val="00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16" name="AutoShape 96"/>
          <p:cNvSpPr>
            <a:spLocks noChangeArrowheads="1"/>
          </p:cNvSpPr>
          <p:nvPr/>
        </p:nvSpPr>
        <p:spPr bwMode="black">
          <a:xfrm>
            <a:off x="4610100" y="5064125"/>
            <a:ext cx="77788" cy="66675"/>
          </a:xfrm>
          <a:prstGeom prst="cube">
            <a:avLst>
              <a:gd name="adj" fmla="val 25000"/>
            </a:avLst>
          </a:prstGeom>
          <a:solidFill>
            <a:srgbClr val="7F00FF"/>
          </a:solidFill>
          <a:ln w="317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sp>
        <p:nvSpPr>
          <p:cNvPr id="133217" name="AutoShape 97"/>
          <p:cNvSpPr>
            <a:spLocks noChangeArrowheads="1"/>
          </p:cNvSpPr>
          <p:nvPr/>
        </p:nvSpPr>
        <p:spPr bwMode="black">
          <a:xfrm>
            <a:off x="4079875" y="4921250"/>
            <a:ext cx="377825" cy="354013"/>
          </a:xfrm>
          <a:prstGeom prst="cube">
            <a:avLst>
              <a:gd name="adj" fmla="val 25000"/>
            </a:avLst>
          </a:prstGeom>
          <a:gradFill rotWithShape="1">
            <a:gsLst>
              <a:gs pos="0">
                <a:srgbClr val="0000FF"/>
              </a:gs>
              <a:gs pos="100000">
                <a:srgbClr val="FF6600"/>
              </a:gs>
            </a:gsLst>
            <a:lin ang="5400000" scaled="1"/>
          </a:gradFill>
          <a:ln w="9525">
            <a:solidFill>
              <a:schemeClr val="tx1"/>
            </a:solidFill>
            <a:miter lim="800000"/>
            <a:headEnd/>
            <a:tailEnd/>
          </a:ln>
        </p:spPr>
        <p:txBody>
          <a:bodyPr wrap="none" lIns="92075" tIns="46038" rIns="92075" bIns="46038" anchor="ct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5000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5000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5000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50000"/>
              </a:spcBef>
              <a:spcAft>
                <a:spcPct val="0"/>
              </a:spcAft>
              <a:defRPr sz="1600">
                <a:solidFill>
                  <a:schemeClr val="tx1"/>
                </a:solidFill>
                <a:latin typeface="Arial" pitchFamily="34" charset="0"/>
                <a:cs typeface="Arial" pitchFamily="34" charset="0"/>
              </a:defRPr>
            </a:lvl9pPr>
          </a:lstStyle>
          <a:p>
            <a:pPr eaLnBrk="1" hangingPunct="1">
              <a:spcBef>
                <a:spcPct val="0"/>
              </a:spcBef>
            </a:pPr>
            <a:endParaRPr lang="en-US" altLang="en-US" sz="1800">
              <a:ea typeface="SimSun" pitchFamily="2" charset="-122"/>
            </a:endParaRPr>
          </a:p>
        </p:txBody>
      </p:sp>
      <p:cxnSp>
        <p:nvCxnSpPr>
          <p:cNvPr id="133218" name="AutoShape 98"/>
          <p:cNvCxnSpPr>
            <a:cxnSpLocks noChangeShapeType="1"/>
          </p:cNvCxnSpPr>
          <p:nvPr/>
        </p:nvCxnSpPr>
        <p:spPr bwMode="black">
          <a:xfrm rot="16200000" flipV="1">
            <a:off x="3706813" y="5024437"/>
            <a:ext cx="273050" cy="269875"/>
          </a:xfrm>
          <a:prstGeom prst="curvedConnector4">
            <a:avLst>
              <a:gd name="adj1" fmla="val -99421"/>
              <a:gd name="adj2" fmla="val 201176"/>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3" name="Group 99"/>
          <p:cNvGrpSpPr>
            <a:grpSpLocks/>
          </p:cNvGrpSpPr>
          <p:nvPr/>
        </p:nvGrpSpPr>
        <p:grpSpPr bwMode="auto">
          <a:xfrm>
            <a:off x="1536700" y="5243513"/>
            <a:ext cx="3390900" cy="920750"/>
            <a:chOff x="968" y="3286"/>
            <a:chExt cx="2136" cy="580"/>
          </a:xfrm>
        </p:grpSpPr>
        <p:cxnSp>
          <p:nvCxnSpPr>
            <p:cNvPr id="7249" name="AutoShape 100"/>
            <p:cNvCxnSpPr>
              <a:cxnSpLocks noChangeShapeType="1"/>
            </p:cNvCxnSpPr>
            <p:nvPr/>
          </p:nvCxnSpPr>
          <p:spPr bwMode="black">
            <a:xfrm rot="5400000">
              <a:off x="2588" y="3349"/>
              <a:ext cx="580" cy="453"/>
            </a:xfrm>
            <a:prstGeom prst="curvedConnector2">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250" name="AutoShape 101"/>
            <p:cNvCxnSpPr>
              <a:cxnSpLocks noChangeShapeType="1"/>
            </p:cNvCxnSpPr>
            <p:nvPr/>
          </p:nvCxnSpPr>
          <p:spPr bwMode="black">
            <a:xfrm flipH="1">
              <a:off x="968" y="3866"/>
              <a:ext cx="1683" cy="0"/>
            </a:xfrm>
            <a:prstGeom prst="straightConnector1">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Slide Number Placeholder 3"/>
          <p:cNvSpPr>
            <a:spLocks noGrp="1"/>
          </p:cNvSpPr>
          <p:nvPr>
            <p:ph type="sldNum" sz="quarter" idx="12"/>
          </p:nvPr>
        </p:nvSpPr>
        <p:spPr/>
        <p:txBody>
          <a:bodyPr/>
          <a:lstStyle/>
          <a:p>
            <a:fld id="{71BD4A25-22B2-48E3-9FC3-0D375F0F72AF}" type="slidenum">
              <a:rPr lang="en-US" smtClean="0"/>
              <a:t>52</a:t>
            </a:fld>
            <a:endParaRPr lang="en-US"/>
          </a:p>
        </p:txBody>
      </p:sp>
    </p:spTree>
    <p:extLst>
      <p:ext uri="{BB962C8B-B14F-4D97-AF65-F5344CB8AC3E}">
        <p14:creationId xmlns:p14="http://schemas.microsoft.com/office/powerpoint/2010/main" val="3795409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196"/>
                                        </p:tgtEl>
                                        <p:attrNameLst>
                                          <p:attrName>style.visibility</p:attrName>
                                        </p:attrNameLst>
                                      </p:cBhvr>
                                      <p:to>
                                        <p:strVal val="visible"/>
                                      </p:to>
                                    </p:set>
                                    <p:animEffect transition="in" filter="blinds(horizontal)">
                                      <p:cBhvr>
                                        <p:cTn id="7" dur="500"/>
                                        <p:tgtEl>
                                          <p:spTgt spid="133196"/>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314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314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314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314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314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315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315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3315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315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315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315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315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315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315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315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3160"/>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3316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316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3316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33164"/>
                                        </p:tgtEl>
                                        <p:attrNameLst>
                                          <p:attrName>style.visibility</p:attrName>
                                        </p:attrNameLst>
                                      </p:cBhvr>
                                      <p:to>
                                        <p:strVal val="visible"/>
                                      </p:to>
                                    </p:set>
                                  </p:childTnLst>
                                </p:cTn>
                              </p:par>
                              <p:par>
                                <p:cTn id="50" presetID="3" presetClass="entr" presetSubtype="10" fill="hold" grpId="0" nodeType="withEffect">
                                  <p:stCondLst>
                                    <p:cond delay="0"/>
                                  </p:stCondLst>
                                  <p:childTnLst>
                                    <p:set>
                                      <p:cBhvr>
                                        <p:cTn id="51" dur="1" fill="hold">
                                          <p:stCondLst>
                                            <p:cond delay="0"/>
                                          </p:stCondLst>
                                        </p:cTn>
                                        <p:tgtEl>
                                          <p:spTgt spid="133173"/>
                                        </p:tgtEl>
                                        <p:attrNameLst>
                                          <p:attrName>style.visibility</p:attrName>
                                        </p:attrNameLst>
                                      </p:cBhvr>
                                      <p:to>
                                        <p:strVal val="visible"/>
                                      </p:to>
                                    </p:set>
                                    <p:animEffect transition="in" filter="blinds(horizontal)">
                                      <p:cBhvr>
                                        <p:cTn id="52" dur="500"/>
                                        <p:tgtEl>
                                          <p:spTgt spid="133173"/>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33167"/>
                                        </p:tgtEl>
                                        <p:attrNameLst>
                                          <p:attrName>style.visibility</p:attrName>
                                        </p:attrNameLst>
                                      </p:cBhvr>
                                      <p:to>
                                        <p:strVal val="visible"/>
                                      </p:to>
                                    </p:set>
                                    <p:animEffect transition="in" filter="blinds(horizontal)">
                                      <p:cBhvr>
                                        <p:cTn id="55" dur="500"/>
                                        <p:tgtEl>
                                          <p:spTgt spid="133167"/>
                                        </p:tgtEl>
                                      </p:cBhvr>
                                    </p:animEffect>
                                  </p:childTnLst>
                                </p:cTn>
                              </p:par>
                              <p:par>
                                <p:cTn id="56" presetID="3" presetClass="entr" presetSubtype="10" fill="hold" nodeType="withEffect">
                                  <p:stCondLst>
                                    <p:cond delay="0"/>
                                  </p:stCondLst>
                                  <p:childTnLst>
                                    <p:set>
                                      <p:cBhvr>
                                        <p:cTn id="57" dur="1" fill="hold">
                                          <p:stCondLst>
                                            <p:cond delay="0"/>
                                          </p:stCondLst>
                                        </p:cTn>
                                        <p:tgtEl>
                                          <p:spTgt spid="133168"/>
                                        </p:tgtEl>
                                        <p:attrNameLst>
                                          <p:attrName>style.visibility</p:attrName>
                                        </p:attrNameLst>
                                      </p:cBhvr>
                                      <p:to>
                                        <p:strVal val="visible"/>
                                      </p:to>
                                    </p:set>
                                    <p:animEffect transition="in" filter="blinds(horizontal)">
                                      <p:cBhvr>
                                        <p:cTn id="58" dur="500"/>
                                        <p:tgtEl>
                                          <p:spTgt spid="133168"/>
                                        </p:tgtEl>
                                      </p:cBhvr>
                                    </p:animEffect>
                                  </p:childTnLst>
                                </p:cTn>
                              </p:par>
                              <p:par>
                                <p:cTn id="59" presetID="3" presetClass="entr" presetSubtype="10" fill="hold" nodeType="withEffect">
                                  <p:stCondLst>
                                    <p:cond delay="0"/>
                                  </p:stCondLst>
                                  <p:childTnLst>
                                    <p:set>
                                      <p:cBhvr>
                                        <p:cTn id="60" dur="1" fill="hold">
                                          <p:stCondLst>
                                            <p:cond delay="0"/>
                                          </p:stCondLst>
                                        </p:cTn>
                                        <p:tgtEl>
                                          <p:spTgt spid="133169">
                                            <p:txEl>
                                              <p:pRg st="0" end="0"/>
                                            </p:txEl>
                                          </p:spTgt>
                                        </p:tgtEl>
                                        <p:attrNameLst>
                                          <p:attrName>style.visibility</p:attrName>
                                        </p:attrNameLst>
                                      </p:cBhvr>
                                      <p:to>
                                        <p:strVal val="visible"/>
                                      </p:to>
                                    </p:set>
                                    <p:animEffect transition="in" filter="blinds(horizontal)">
                                      <p:cBhvr>
                                        <p:cTn id="61" dur="500"/>
                                        <p:tgtEl>
                                          <p:spTgt spid="133169">
                                            <p:txEl>
                                              <p:pRg st="0" end="0"/>
                                            </p:txEl>
                                          </p:spTgt>
                                        </p:tgtEl>
                                      </p:cBhvr>
                                    </p:animEffect>
                                  </p:childTnLst>
                                </p:cTn>
                              </p:par>
                            </p:childTnLst>
                          </p:cTn>
                        </p:par>
                        <p:par>
                          <p:cTn id="62" fill="hold" nodeType="afterGroup">
                            <p:stCondLst>
                              <p:cond delay="500"/>
                            </p:stCondLst>
                            <p:childTnLst>
                              <p:par>
                                <p:cTn id="63" presetID="0" presetClass="path" presetSubtype="0" accel="50000" decel="50000" fill="hold" grpId="1" nodeType="afterEffect">
                                  <p:stCondLst>
                                    <p:cond delay="0"/>
                                  </p:stCondLst>
                                  <p:childTnLst>
                                    <p:animMotion origin="layout" path="M -3.61111E-6 -1.85185E-6 C 0.03802 0.00162 0.15573 -0.00463 0.23125 0.01042 C 0.3066 0.0257 0.40556 0.07639 0.45209 0.09398 " pathEditMode="relative" rAng="0" ptsTypes="aaa">
                                      <p:cBhvr>
                                        <p:cTn id="64" dur="2000" fill="hold"/>
                                        <p:tgtEl>
                                          <p:spTgt spid="133145"/>
                                        </p:tgtEl>
                                        <p:attrNameLst>
                                          <p:attrName>ppt_x</p:attrName>
                                          <p:attrName>ppt_y</p:attrName>
                                        </p:attrNameLst>
                                      </p:cBhvr>
                                      <p:rCtr x="22604" y="4468"/>
                                    </p:animMotion>
                                  </p:childTnLst>
                                </p:cTn>
                              </p:par>
                              <p:par>
                                <p:cTn id="65" presetID="0" presetClass="path" presetSubtype="0" accel="50000" decel="50000" fill="hold" grpId="1" nodeType="withEffect">
                                  <p:stCondLst>
                                    <p:cond delay="0"/>
                                  </p:stCondLst>
                                  <p:childTnLst>
                                    <p:animMotion origin="layout" path="M 0.00052 0.0007 C 0.01129 -0.00393 0.02223 -0.01134 0.06563 -0.02592 C 0.10903 -0.04051 0.22032 -0.07546 0.26129 -0.08819 " pathEditMode="relative" rAng="0" ptsTypes="aaa">
                                      <p:cBhvr>
                                        <p:cTn id="66" dur="2000" fill="hold"/>
                                        <p:tgtEl>
                                          <p:spTgt spid="133146"/>
                                        </p:tgtEl>
                                        <p:attrNameLst>
                                          <p:attrName>ppt_x</p:attrName>
                                          <p:attrName>ppt_y</p:attrName>
                                        </p:attrNameLst>
                                      </p:cBhvr>
                                      <p:rCtr x="13038" y="-4444"/>
                                    </p:animMotion>
                                  </p:childTnLst>
                                </p:cTn>
                              </p:par>
                              <p:par>
                                <p:cTn id="67" presetID="0" presetClass="path" presetSubtype="0" accel="50000" decel="50000" fill="hold" grpId="1" nodeType="withEffect">
                                  <p:stCondLst>
                                    <p:cond delay="0"/>
                                  </p:stCondLst>
                                  <p:childTnLst>
                                    <p:animMotion origin="layout" path="M 0.00087 -3.33333E-6 C 0.00469 -0.00139 0.01025 -0.00648 0.02483 -0.00949 C 0.03907 -0.0125 0.0698 -0.01713 0.08733 -0.01828 C 0.10521 -0.01944 0.11459 -0.01759 0.1323 -0.01828 C 0.15052 -0.01828 0.17657 -0.01875 0.19514 -0.0199 C 0.21337 -0.0206 0.22917 -0.02245 0.24358 -0.02384 C 0.25799 -0.025 0.27379 -0.02708 0.2816 -0.02731 " pathEditMode="relative" rAng="0" ptsTypes="aaaaaaa">
                                      <p:cBhvr>
                                        <p:cTn id="68" dur="2000" fill="hold"/>
                                        <p:tgtEl>
                                          <p:spTgt spid="133147"/>
                                        </p:tgtEl>
                                        <p:attrNameLst>
                                          <p:attrName>ppt_x</p:attrName>
                                          <p:attrName>ppt_y</p:attrName>
                                        </p:attrNameLst>
                                      </p:cBhvr>
                                      <p:rCtr x="14028" y="-1366"/>
                                    </p:animMotion>
                                  </p:childTnLst>
                                </p:cTn>
                              </p:par>
                              <p:par>
                                <p:cTn id="69" presetID="0" presetClass="path" presetSubtype="0" accel="50000" decel="50000" fill="hold" grpId="1" nodeType="withEffect">
                                  <p:stCondLst>
                                    <p:cond delay="0"/>
                                  </p:stCondLst>
                                  <p:childTnLst>
                                    <p:animMotion origin="layout" path="M -3.61111E-6 0.00093 C 0.0165 -0.0037 0.04202 -0.0118 0.1 -0.02662 C 0.15799 -0.0412 0.29618 -0.07662 0.34792 -0.08958 " pathEditMode="relative" rAng="0" ptsTypes="aaa">
                                      <p:cBhvr>
                                        <p:cTn id="70" dur="2000" fill="hold"/>
                                        <p:tgtEl>
                                          <p:spTgt spid="133148"/>
                                        </p:tgtEl>
                                        <p:attrNameLst>
                                          <p:attrName>ppt_x</p:attrName>
                                          <p:attrName>ppt_y</p:attrName>
                                        </p:attrNameLst>
                                      </p:cBhvr>
                                      <p:rCtr x="17396" y="-4537"/>
                                    </p:animMotion>
                                  </p:childTnLst>
                                </p:cTn>
                              </p:par>
                              <p:par>
                                <p:cTn id="71" presetID="0" presetClass="path" presetSubtype="0" accel="50000" decel="50000" fill="hold" grpId="1" nodeType="withEffect">
                                  <p:stCondLst>
                                    <p:cond delay="0"/>
                                  </p:stCondLst>
                                  <p:childTnLst>
                                    <p:animMotion origin="layout" path="M -3.61111E-6 0.00023 C 0.00591 -0.00162 0.01841 -0.00949 0.0375 -0.0125 C 0.0566 -0.01551 0.09236 -0.01736 0.11511 -0.01805 C 0.13785 -0.01852 0.15052 -0.01736 0.17396 -0.01805 C 0.19792 -0.01805 0.2316 -0.01852 0.25573 -0.01967 C 0.27986 -0.02037 0.30052 -0.02222 0.31927 -0.02338 C 0.33802 -0.02453 0.35764 -0.02708 0.36823 -0.02731 " pathEditMode="relative" rAng="0" ptsTypes="aaaaaaa">
                                      <p:cBhvr>
                                        <p:cTn id="72" dur="2000" fill="hold"/>
                                        <p:tgtEl>
                                          <p:spTgt spid="133149"/>
                                        </p:tgtEl>
                                        <p:attrNameLst>
                                          <p:attrName>ppt_x</p:attrName>
                                          <p:attrName>ppt_y</p:attrName>
                                        </p:attrNameLst>
                                      </p:cBhvr>
                                      <p:rCtr x="18403" y="-1389"/>
                                    </p:animMotion>
                                  </p:childTnLst>
                                </p:cTn>
                              </p:par>
                              <p:par>
                                <p:cTn id="73" presetID="0" presetClass="path" presetSubtype="0" accel="50000" decel="50000" fill="hold" grpId="1" nodeType="withEffect">
                                  <p:stCondLst>
                                    <p:cond delay="0"/>
                                  </p:stCondLst>
                                  <p:childTnLst>
                                    <p:animMotion origin="layout" path="M 0.00035 -0.00069 C 0.0375 -0.00671 0.15365 -0.02106 0.2257 -0.03541 C 0.29809 -0.05 0.39046 -0.07824 0.43403 -0.08889 " pathEditMode="relative" rAng="0" ptsTypes="aaa">
                                      <p:cBhvr>
                                        <p:cTn id="74" dur="2000" fill="hold"/>
                                        <p:tgtEl>
                                          <p:spTgt spid="133150"/>
                                        </p:tgtEl>
                                        <p:attrNameLst>
                                          <p:attrName>ppt_x</p:attrName>
                                          <p:attrName>ppt_y</p:attrName>
                                        </p:attrNameLst>
                                      </p:cBhvr>
                                      <p:rCtr x="21684" y="-4421"/>
                                    </p:animMotion>
                                  </p:childTnLst>
                                </p:cTn>
                              </p:par>
                              <p:par>
                                <p:cTn id="75" presetID="0" presetClass="path" presetSubtype="0" accel="50000" decel="50000" fill="hold" grpId="1" nodeType="withEffect">
                                  <p:stCondLst>
                                    <p:cond delay="0"/>
                                  </p:stCondLst>
                                  <p:childTnLst>
                                    <p:animMotion origin="layout" path="M 0.00035 -3.33333E-6 C 0.00747 -0.00208 0.0198 -0.0081 0.04358 -0.01111 C 0.06719 -0.01412 0.11441 -0.01666 0.14323 -0.01782 C 0.17205 -0.01898 0.18733 -0.01736 0.2165 -0.01782 C 0.24584 -0.01782 0.28802 -0.01828 0.31789 -0.01967 C 0.34792 -0.02014 0.37414 -0.02199 0.39671 -0.02338 C 0.41945 -0.02453 0.44167 -0.02708 0.45365 -0.02731 " pathEditMode="relative" rAng="0" ptsTypes="aaaaaaa">
                                      <p:cBhvr>
                                        <p:cTn id="76" dur="2000" fill="hold"/>
                                        <p:tgtEl>
                                          <p:spTgt spid="133151"/>
                                        </p:tgtEl>
                                        <p:attrNameLst>
                                          <p:attrName>ppt_x</p:attrName>
                                          <p:attrName>ppt_y</p:attrName>
                                        </p:attrNameLst>
                                      </p:cBhvr>
                                      <p:rCtr x="22656" y="-1366"/>
                                    </p:animMotion>
                                  </p:childTnLst>
                                </p:cTn>
                              </p:par>
                              <p:par>
                                <p:cTn id="77" presetID="0" presetClass="path" presetSubtype="0" accel="50000" decel="50000" fill="hold" grpId="1" nodeType="withEffect">
                                  <p:stCondLst>
                                    <p:cond delay="0"/>
                                  </p:stCondLst>
                                  <p:childTnLst>
                                    <p:animMotion origin="layout" path="M -3.61111E-6 0.00023 C 0.03368 -0.00139 0.13247 -0.01412 0.20486 -0.00972 C 0.27691 -0.00463 0.39584 0.02454 0.43421 0.03172 " pathEditMode="relative" rAng="0" ptsTypes="aaa">
                                      <p:cBhvr>
                                        <p:cTn id="78" dur="2000" fill="hold"/>
                                        <p:tgtEl>
                                          <p:spTgt spid="133152"/>
                                        </p:tgtEl>
                                        <p:attrNameLst>
                                          <p:attrName>ppt_x</p:attrName>
                                          <p:attrName>ppt_y</p:attrName>
                                        </p:attrNameLst>
                                      </p:cBhvr>
                                      <p:rCtr x="21701" y="856"/>
                                    </p:animMotion>
                                  </p:childTnLst>
                                </p:cTn>
                              </p:par>
                              <p:par>
                                <p:cTn id="79" presetID="0" presetClass="path" presetSubtype="0" accel="50000" decel="50000" fill="hold" grpId="1" nodeType="withEffect">
                                  <p:stCondLst>
                                    <p:cond delay="0"/>
                                  </p:stCondLst>
                                  <p:childTnLst>
                                    <p:animMotion origin="layout" path="M -3.61111E-6 0.00023 C 0.01927 -0.00139 0.07396 -0.01365 0.11771 -0.00926 C 0.16146 -0.00393 0.23733 0.02431 0.26198 0.03125 " pathEditMode="relative" rAng="0" ptsTypes="aaa">
                                      <p:cBhvr>
                                        <p:cTn id="80" dur="2000" fill="hold"/>
                                        <p:tgtEl>
                                          <p:spTgt spid="133153"/>
                                        </p:tgtEl>
                                        <p:attrNameLst>
                                          <p:attrName>ppt_x</p:attrName>
                                          <p:attrName>ppt_y</p:attrName>
                                        </p:attrNameLst>
                                      </p:cBhvr>
                                      <p:rCtr x="13090" y="856"/>
                                    </p:animMotion>
                                  </p:childTnLst>
                                </p:cTn>
                              </p:par>
                              <p:par>
                                <p:cTn id="81" presetID="0" presetClass="path" presetSubtype="0" accel="50000" decel="50000" fill="hold" grpId="1" nodeType="withEffect">
                                  <p:stCondLst>
                                    <p:cond delay="0"/>
                                  </p:stCondLst>
                                  <p:childTnLst>
                                    <p:animMotion origin="layout" path="M -3.61111E-6 0.00047 C 0.00539 -0.00092 0.01615 -0.00602 0.03421 -0.0081 C 0.05191 -0.01041 0.08195 -0.0118 0.10799 -0.0118 C 0.13421 -0.0118 0.14983 -0.01481 0.18941 -0.0081 C 0.22934 -0.00115 0.31459 0.02292 0.34792 0.03172 " pathEditMode="relative" rAng="0" ptsTypes="aaaaa">
                                      <p:cBhvr>
                                        <p:cTn id="82" dur="2000" fill="hold"/>
                                        <p:tgtEl>
                                          <p:spTgt spid="133154"/>
                                        </p:tgtEl>
                                        <p:attrNameLst>
                                          <p:attrName>ppt_x</p:attrName>
                                          <p:attrName>ppt_y</p:attrName>
                                        </p:attrNameLst>
                                      </p:cBhvr>
                                      <p:rCtr x="17396" y="787"/>
                                    </p:animMotion>
                                  </p:childTnLst>
                                </p:cTn>
                              </p:par>
                              <p:par>
                                <p:cTn id="83" presetID="0" presetClass="path" presetSubtype="0" accel="50000" decel="50000" fill="hold" grpId="1" nodeType="withEffect">
                                  <p:stCondLst>
                                    <p:cond delay="0"/>
                                  </p:stCondLst>
                                  <p:childTnLst>
                                    <p:animMotion origin="layout" path="M -3.61111E-6 -3.33333E-6 C 0.02726 0.00186 0.10434 -0.00324 0.16528 0.01204 C 0.22639 0.02801 0.32414 0.07686 0.36615 0.09375 " pathEditMode="relative" rAng="0" ptsTypes="aaa">
                                      <p:cBhvr>
                                        <p:cTn id="84" dur="2000" fill="hold"/>
                                        <p:tgtEl>
                                          <p:spTgt spid="133155"/>
                                        </p:tgtEl>
                                        <p:attrNameLst>
                                          <p:attrName>ppt_x</p:attrName>
                                          <p:attrName>ppt_y</p:attrName>
                                        </p:attrNameLst>
                                      </p:cBhvr>
                                      <p:rCtr x="18299" y="4514"/>
                                    </p:animMotion>
                                  </p:childTnLst>
                                </p:cTn>
                              </p:par>
                              <p:par>
                                <p:cTn id="85" presetID="0" presetClass="path" presetSubtype="0" accel="50000" decel="50000" fill="hold" grpId="1" nodeType="withEffect">
                                  <p:stCondLst>
                                    <p:cond delay="0"/>
                                  </p:stCondLst>
                                  <p:childTnLst>
                                    <p:animMotion origin="layout" path="M -3.61111E-6 -0.00046 C 0.01441 0.00255 0.04098 0.00186 0.08785 0.01783 C 0.13473 0.03357 0.24132 0.07709 0.2816 0.09306 " pathEditMode="relative" rAng="0" ptsTypes="aaa">
                                      <p:cBhvr>
                                        <p:cTn id="86" dur="2000" fill="hold"/>
                                        <p:tgtEl>
                                          <p:spTgt spid="133156"/>
                                        </p:tgtEl>
                                        <p:attrNameLst>
                                          <p:attrName>ppt_x</p:attrName>
                                          <p:attrName>ppt_y</p:attrName>
                                        </p:attrNameLst>
                                      </p:cBhvr>
                                      <p:rCtr x="14080" y="4676"/>
                                    </p:animMotion>
                                  </p:childTnLst>
                                </p:cTn>
                              </p:par>
                              <p:par>
                                <p:cTn id="87" presetID="0" presetClass="path" presetSubtype="0" accel="50000" decel="50000" fill="hold" grpId="1" nodeType="withEffect">
                                  <p:stCondLst>
                                    <p:cond delay="0"/>
                                  </p:stCondLst>
                                  <p:childTnLst>
                                    <p:animMotion origin="layout" path="M 0.00052 -0.00023 C 0.03473 -0.00717 0.14236 -0.02754 0.20747 -0.04213 C 0.27257 -0.05717 0.35313 -0.07939 0.3915 -0.08889 " pathEditMode="relative" rAng="0" ptsTypes="aaa">
                                      <p:cBhvr>
                                        <p:cTn id="88" dur="2000" fill="hold"/>
                                        <p:tgtEl>
                                          <p:spTgt spid="133157"/>
                                        </p:tgtEl>
                                        <p:attrNameLst>
                                          <p:attrName>ppt_x</p:attrName>
                                          <p:attrName>ppt_y</p:attrName>
                                        </p:attrNameLst>
                                      </p:cBhvr>
                                      <p:rCtr x="19549" y="-4444"/>
                                    </p:animMotion>
                                  </p:childTnLst>
                                </p:cTn>
                              </p:par>
                              <p:par>
                                <p:cTn id="89" presetID="0" presetClass="path" presetSubtype="0" accel="50000" decel="50000" fill="hold" grpId="1" nodeType="withEffect">
                                  <p:stCondLst>
                                    <p:cond delay="0"/>
                                  </p:stCondLst>
                                  <p:childTnLst>
                                    <p:animMotion origin="layout" path="M 0.00087 0.0007 C 0.00782 -0.00185 0.02171 -0.00902 0.04271 -0.01203 C 0.06355 -0.01504 0.10191 -0.01759 0.12691 -0.01852 C 0.15174 -0.01967 0.16615 -0.01852 0.19219 -0.01852 C 0.21806 -0.01852 0.25573 -0.01689 0.28282 -0.01759 C 0.30973 -0.01805 0.33247 -0.02083 0.35365 -0.02268 C 0.37483 -0.02453 0.39861 -0.02639 0.41059 -0.02731 " pathEditMode="relative" rAng="0" ptsTypes="aaaaaaa">
                                      <p:cBhvr>
                                        <p:cTn id="90" dur="2000" fill="hold"/>
                                        <p:tgtEl>
                                          <p:spTgt spid="133158"/>
                                        </p:tgtEl>
                                        <p:attrNameLst>
                                          <p:attrName>ppt_x</p:attrName>
                                          <p:attrName>ppt_y</p:attrName>
                                        </p:attrNameLst>
                                      </p:cBhvr>
                                      <p:rCtr x="20486" y="-1412"/>
                                    </p:animMotion>
                                  </p:childTnLst>
                                </p:cTn>
                              </p:par>
                              <p:par>
                                <p:cTn id="91" presetID="0" presetClass="path" presetSubtype="0" accel="50000" decel="50000" fill="hold" grpId="1" nodeType="withEffect">
                                  <p:stCondLst>
                                    <p:cond delay="0"/>
                                  </p:stCondLst>
                                  <p:childTnLst>
                                    <p:animMotion origin="layout" path="M 0.00035 -0.00023 C 0.00521 -0.00139 0.01389 -0.00602 0.03056 -0.00902 C 0.0474 -0.0118 0.08004 -0.01527 0.1 -0.01643 C 0.12014 -0.01759 0.13073 -0.01643 0.15105 -0.01643 C 0.17153 -0.01643 0.20191 -0.01597 0.22292 -0.01597 C 0.24393 -0.01597 0.26094 -0.01597 0.27761 -0.01759 C 0.29427 -0.01944 0.31337 -0.02569 0.32275 -0.02801 " pathEditMode="relative" rAng="0" ptsTypes="aaaaaaa">
                                      <p:cBhvr>
                                        <p:cTn id="92" dur="2000" fill="hold"/>
                                        <p:tgtEl>
                                          <p:spTgt spid="133159"/>
                                        </p:tgtEl>
                                        <p:attrNameLst>
                                          <p:attrName>ppt_x</p:attrName>
                                          <p:attrName>ppt_y</p:attrName>
                                        </p:attrNameLst>
                                      </p:cBhvr>
                                      <p:rCtr x="16111" y="-1389"/>
                                    </p:animMotion>
                                  </p:childTnLst>
                                </p:cTn>
                              </p:par>
                              <p:par>
                                <p:cTn id="93" presetID="0" presetClass="path" presetSubtype="0" accel="50000" decel="50000" fill="hold" grpId="1" nodeType="withEffect">
                                  <p:stCondLst>
                                    <p:cond delay="0"/>
                                  </p:stCondLst>
                                  <p:childTnLst>
                                    <p:animMotion origin="layout" path="M -3.61111E-6 0.00162 C 0.029 -0.00023 0.10903 -0.01296 0.17414 -0.00833 C 0.23907 -0.0037 0.34497 0.02292 0.39028 0.03172 " pathEditMode="relative" rAng="0" ptsTypes="aaa">
                                      <p:cBhvr>
                                        <p:cTn id="94" dur="2000" fill="hold"/>
                                        <p:tgtEl>
                                          <p:spTgt spid="133160"/>
                                        </p:tgtEl>
                                        <p:attrNameLst>
                                          <p:attrName>ppt_x</p:attrName>
                                          <p:attrName>ppt_y</p:attrName>
                                        </p:attrNameLst>
                                      </p:cBhvr>
                                      <p:rCtr x="19514" y="764"/>
                                    </p:animMotion>
                                  </p:childTnLst>
                                </p:cTn>
                              </p:par>
                              <p:par>
                                <p:cTn id="95" presetID="0" presetClass="path" presetSubtype="0" accel="50000" decel="50000" fill="hold" grpId="1" nodeType="withEffect">
                                  <p:stCondLst>
                                    <p:cond delay="0"/>
                                  </p:stCondLst>
                                  <p:childTnLst>
                                    <p:animMotion origin="layout" path="M 0.00052 0.00371 C 0.00539 0.00278 0.0007 -0.00208 0.0316 -0.00231 C 0.0625 -0.00277 0.13993 -0.00509 0.18594 0.00047 C 0.23195 0.00602 0.2816 0.02477 0.30677 0.03125 " pathEditMode="relative" rAng="0" ptsTypes="aaaa">
                                      <p:cBhvr>
                                        <p:cTn id="96" dur="2000" fill="hold"/>
                                        <p:tgtEl>
                                          <p:spTgt spid="133161"/>
                                        </p:tgtEl>
                                        <p:attrNameLst>
                                          <p:attrName>ppt_x</p:attrName>
                                          <p:attrName>ppt_y</p:attrName>
                                        </p:attrNameLst>
                                      </p:cBhvr>
                                      <p:rCtr x="15313" y="926"/>
                                    </p:animMotion>
                                  </p:childTnLst>
                                </p:cTn>
                              </p:par>
                              <p:par>
                                <p:cTn id="97" presetID="0" presetClass="path" presetSubtype="0" accel="50000" decel="50000" fill="hold" grpId="1" nodeType="withEffect">
                                  <p:stCondLst>
                                    <p:cond delay="0"/>
                                  </p:stCondLst>
                                  <p:childTnLst>
                                    <p:animMotion origin="layout" path="M -3.61111E-6 0.0007 C 0.02778 0.0007 0.1 -0.01365 0.16806 0.00139 C 0.23594 0.01667 0.35816 0.07408 0.40886 0.09375 " pathEditMode="relative" rAng="0" ptsTypes="aaa">
                                      <p:cBhvr>
                                        <p:cTn id="98" dur="2000" fill="hold"/>
                                        <p:tgtEl>
                                          <p:spTgt spid="133162"/>
                                        </p:tgtEl>
                                        <p:attrNameLst>
                                          <p:attrName>ppt_x</p:attrName>
                                          <p:attrName>ppt_y</p:attrName>
                                        </p:attrNameLst>
                                      </p:cBhvr>
                                      <p:rCtr x="20434" y="3935"/>
                                    </p:animMotion>
                                  </p:childTnLst>
                                </p:cTn>
                              </p:par>
                              <p:par>
                                <p:cTn id="99" presetID="0" presetClass="path" presetSubtype="0" accel="50000" decel="50000" fill="hold" grpId="1" nodeType="withEffect">
                                  <p:stCondLst>
                                    <p:cond delay="0"/>
                                  </p:stCondLst>
                                  <p:childTnLst>
                                    <p:animMotion origin="layout" path="M -3.61111E-6 0.00116 C 0.02101 0.00324 0.07292 -0.00162 0.12639 0.01343 C 0.17986 0.02871 0.28056 0.07616 0.32136 0.09306 " pathEditMode="relative" rAng="0" ptsTypes="aaa">
                                      <p:cBhvr>
                                        <p:cTn id="100" dur="2000" fill="hold"/>
                                        <p:tgtEl>
                                          <p:spTgt spid="133163"/>
                                        </p:tgtEl>
                                        <p:attrNameLst>
                                          <p:attrName>ppt_x</p:attrName>
                                          <p:attrName>ppt_y</p:attrName>
                                        </p:attrNameLst>
                                      </p:cBhvr>
                                      <p:rCtr x="16059" y="4444"/>
                                    </p:animMotion>
                                  </p:childTnLst>
                                </p:cTn>
                              </p:par>
                              <p:par>
                                <p:cTn id="101" presetID="0" presetClass="path" presetSubtype="0" accel="50000" decel="50000" fill="hold" grpId="1" nodeType="withEffect">
                                  <p:stCondLst>
                                    <p:cond delay="0"/>
                                  </p:stCondLst>
                                  <p:childTnLst>
                                    <p:animMotion origin="layout" path="M -3.61111E-6 -0.00023 C 0.02153 -0.00671 0.07796 -0.02268 0.12882 -0.0375 C 0.17969 -0.05254 0.2691 -0.0787 0.30591 -0.08958 " pathEditMode="relative" rAng="0" ptsTypes="aaa">
                                      <p:cBhvr>
                                        <p:cTn id="102" dur="2000" fill="hold"/>
                                        <p:tgtEl>
                                          <p:spTgt spid="133164"/>
                                        </p:tgtEl>
                                        <p:attrNameLst>
                                          <p:attrName>ppt_x</p:attrName>
                                          <p:attrName>ppt_y</p:attrName>
                                        </p:attrNameLst>
                                      </p:cBhvr>
                                      <p:rCtr x="15295" y="-4468"/>
                                    </p:animMotion>
                                  </p:childTnLst>
                                </p:cTn>
                              </p:par>
                            </p:childTnLst>
                          </p:cTn>
                        </p:par>
                        <p:par>
                          <p:cTn id="103" fill="hold" nodeType="afterGroup">
                            <p:stCondLst>
                              <p:cond delay="2500"/>
                            </p:stCondLst>
                            <p:childTnLst>
                              <p:par>
                                <p:cTn id="104" presetID="1" presetClass="entr" presetSubtype="0" fill="hold" grpId="0" nodeType="afterEffect">
                                  <p:stCondLst>
                                    <p:cond delay="0"/>
                                  </p:stCondLst>
                                  <p:childTnLst>
                                    <p:set>
                                      <p:cBhvr>
                                        <p:cTn id="105" dur="1" fill="hold">
                                          <p:stCondLst>
                                            <p:cond delay="0"/>
                                          </p:stCondLst>
                                        </p:cTn>
                                        <p:tgtEl>
                                          <p:spTgt spid="133122"/>
                                        </p:tgtEl>
                                        <p:attrNameLst>
                                          <p:attrName>style.visibility</p:attrName>
                                        </p:attrNameLst>
                                      </p:cBhvr>
                                      <p:to>
                                        <p:strVal val="visible"/>
                                      </p:to>
                                    </p:set>
                                  </p:childTnLst>
                                </p:cTn>
                              </p:par>
                            </p:childTnLst>
                          </p:cTn>
                        </p:par>
                        <p:par>
                          <p:cTn id="106" fill="hold" nodeType="afterGroup">
                            <p:stCondLst>
                              <p:cond delay="2500"/>
                            </p:stCondLst>
                            <p:childTnLst>
                              <p:par>
                                <p:cTn id="107" presetID="10" presetClass="entr" presetSubtype="0" fill="hold" grpId="0" nodeType="afterEffect">
                                  <p:stCondLst>
                                    <p:cond delay="0"/>
                                  </p:stCondLst>
                                  <p:childTnLst>
                                    <p:set>
                                      <p:cBhvr>
                                        <p:cTn id="108" dur="1" fill="hold">
                                          <p:stCondLst>
                                            <p:cond delay="0"/>
                                          </p:stCondLst>
                                        </p:cTn>
                                        <p:tgtEl>
                                          <p:spTgt spid="133174"/>
                                        </p:tgtEl>
                                        <p:attrNameLst>
                                          <p:attrName>style.visibility</p:attrName>
                                        </p:attrNameLst>
                                      </p:cBhvr>
                                      <p:to>
                                        <p:strVal val="visible"/>
                                      </p:to>
                                    </p:set>
                                    <p:animEffect transition="in" filter="fade">
                                      <p:cBhvr>
                                        <p:cTn id="109" dur="1000"/>
                                        <p:tgtEl>
                                          <p:spTgt spid="13317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3175"/>
                                        </p:tgtEl>
                                        <p:attrNameLst>
                                          <p:attrName>style.visibility</p:attrName>
                                        </p:attrNameLst>
                                      </p:cBhvr>
                                      <p:to>
                                        <p:strVal val="visible"/>
                                      </p:to>
                                    </p:set>
                                    <p:animEffect transition="in" filter="fade">
                                      <p:cBhvr>
                                        <p:cTn id="112" dur="1000"/>
                                        <p:tgtEl>
                                          <p:spTgt spid="133175"/>
                                        </p:tgtEl>
                                      </p:cBhvr>
                                    </p:animEffect>
                                  </p:childTnLst>
                                </p:cTn>
                              </p:par>
                            </p:childTnLst>
                          </p:cTn>
                        </p:par>
                        <p:par>
                          <p:cTn id="113" fill="hold" nodeType="afterGroup">
                            <p:stCondLst>
                              <p:cond delay="3500"/>
                            </p:stCondLst>
                            <p:childTnLst>
                              <p:par>
                                <p:cTn id="114" presetID="10" presetClass="entr" presetSubtype="0" fill="hold" grpId="0" nodeType="afterEffect">
                                  <p:stCondLst>
                                    <p:cond delay="0"/>
                                  </p:stCondLst>
                                  <p:childTnLst>
                                    <p:set>
                                      <p:cBhvr>
                                        <p:cTn id="115" dur="1" fill="hold">
                                          <p:stCondLst>
                                            <p:cond delay="0"/>
                                          </p:stCondLst>
                                        </p:cTn>
                                        <p:tgtEl>
                                          <p:spTgt spid="133176"/>
                                        </p:tgtEl>
                                        <p:attrNameLst>
                                          <p:attrName>style.visibility</p:attrName>
                                        </p:attrNameLst>
                                      </p:cBhvr>
                                      <p:to>
                                        <p:strVal val="visible"/>
                                      </p:to>
                                    </p:set>
                                    <p:animEffect transition="in" filter="fade">
                                      <p:cBhvr>
                                        <p:cTn id="116" dur="2000"/>
                                        <p:tgtEl>
                                          <p:spTgt spid="13317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3177"/>
                                        </p:tgtEl>
                                        <p:attrNameLst>
                                          <p:attrName>style.visibility</p:attrName>
                                        </p:attrNameLst>
                                      </p:cBhvr>
                                      <p:to>
                                        <p:strVal val="visible"/>
                                      </p:to>
                                    </p:set>
                                    <p:animEffect transition="in" filter="fade">
                                      <p:cBhvr>
                                        <p:cTn id="119" dur="2000"/>
                                        <p:tgtEl>
                                          <p:spTgt spid="13317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33178"/>
                                        </p:tgtEl>
                                        <p:attrNameLst>
                                          <p:attrName>style.visibility</p:attrName>
                                        </p:attrNameLst>
                                      </p:cBhvr>
                                      <p:to>
                                        <p:strVal val="visible"/>
                                      </p:to>
                                    </p:set>
                                    <p:animEffect transition="in" filter="fade">
                                      <p:cBhvr>
                                        <p:cTn id="122" dur="2000"/>
                                        <p:tgtEl>
                                          <p:spTgt spid="13317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3179"/>
                                        </p:tgtEl>
                                        <p:attrNameLst>
                                          <p:attrName>style.visibility</p:attrName>
                                        </p:attrNameLst>
                                      </p:cBhvr>
                                      <p:to>
                                        <p:strVal val="visible"/>
                                      </p:to>
                                    </p:set>
                                    <p:animEffect transition="in" filter="fade">
                                      <p:cBhvr>
                                        <p:cTn id="125" dur="2000"/>
                                        <p:tgtEl>
                                          <p:spTgt spid="13317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3180"/>
                                        </p:tgtEl>
                                        <p:attrNameLst>
                                          <p:attrName>style.visibility</p:attrName>
                                        </p:attrNameLst>
                                      </p:cBhvr>
                                      <p:to>
                                        <p:strVal val="visible"/>
                                      </p:to>
                                    </p:set>
                                    <p:animEffect transition="in" filter="fade">
                                      <p:cBhvr>
                                        <p:cTn id="128" dur="2000"/>
                                        <p:tgtEl>
                                          <p:spTgt spid="13318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3181"/>
                                        </p:tgtEl>
                                        <p:attrNameLst>
                                          <p:attrName>style.visibility</p:attrName>
                                        </p:attrNameLst>
                                      </p:cBhvr>
                                      <p:to>
                                        <p:strVal val="visible"/>
                                      </p:to>
                                    </p:set>
                                    <p:animEffect transition="in" filter="fade">
                                      <p:cBhvr>
                                        <p:cTn id="131" dur="2000"/>
                                        <p:tgtEl>
                                          <p:spTgt spid="13318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3182"/>
                                        </p:tgtEl>
                                        <p:attrNameLst>
                                          <p:attrName>style.visibility</p:attrName>
                                        </p:attrNameLst>
                                      </p:cBhvr>
                                      <p:to>
                                        <p:strVal val="visible"/>
                                      </p:to>
                                    </p:set>
                                    <p:animEffect transition="in" filter="fade">
                                      <p:cBhvr>
                                        <p:cTn id="134" dur="2000"/>
                                        <p:tgtEl>
                                          <p:spTgt spid="13318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3183"/>
                                        </p:tgtEl>
                                        <p:attrNameLst>
                                          <p:attrName>style.visibility</p:attrName>
                                        </p:attrNameLst>
                                      </p:cBhvr>
                                      <p:to>
                                        <p:strVal val="visible"/>
                                      </p:to>
                                    </p:set>
                                    <p:animEffect transition="in" filter="fade">
                                      <p:cBhvr>
                                        <p:cTn id="137" dur="2000"/>
                                        <p:tgtEl>
                                          <p:spTgt spid="13318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3184"/>
                                        </p:tgtEl>
                                        <p:attrNameLst>
                                          <p:attrName>style.visibility</p:attrName>
                                        </p:attrNameLst>
                                      </p:cBhvr>
                                      <p:to>
                                        <p:strVal val="visible"/>
                                      </p:to>
                                    </p:set>
                                    <p:animEffect transition="in" filter="fade">
                                      <p:cBhvr>
                                        <p:cTn id="140" dur="2000"/>
                                        <p:tgtEl>
                                          <p:spTgt spid="13318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33185"/>
                                        </p:tgtEl>
                                        <p:attrNameLst>
                                          <p:attrName>style.visibility</p:attrName>
                                        </p:attrNameLst>
                                      </p:cBhvr>
                                      <p:to>
                                        <p:strVal val="visible"/>
                                      </p:to>
                                    </p:set>
                                    <p:animEffect transition="in" filter="fade">
                                      <p:cBhvr>
                                        <p:cTn id="143" dur="2000"/>
                                        <p:tgtEl>
                                          <p:spTgt spid="133185"/>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33186"/>
                                        </p:tgtEl>
                                        <p:attrNameLst>
                                          <p:attrName>style.visibility</p:attrName>
                                        </p:attrNameLst>
                                      </p:cBhvr>
                                      <p:to>
                                        <p:strVal val="visible"/>
                                      </p:to>
                                    </p:set>
                                    <p:animEffect transition="in" filter="fade">
                                      <p:cBhvr>
                                        <p:cTn id="146" dur="2000"/>
                                        <p:tgtEl>
                                          <p:spTgt spid="13318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33187"/>
                                        </p:tgtEl>
                                        <p:attrNameLst>
                                          <p:attrName>style.visibility</p:attrName>
                                        </p:attrNameLst>
                                      </p:cBhvr>
                                      <p:to>
                                        <p:strVal val="visible"/>
                                      </p:to>
                                    </p:set>
                                    <p:animEffect transition="in" filter="fade">
                                      <p:cBhvr>
                                        <p:cTn id="149" dur="2000"/>
                                        <p:tgtEl>
                                          <p:spTgt spid="13318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33188"/>
                                        </p:tgtEl>
                                        <p:attrNameLst>
                                          <p:attrName>style.visibility</p:attrName>
                                        </p:attrNameLst>
                                      </p:cBhvr>
                                      <p:to>
                                        <p:strVal val="visible"/>
                                      </p:to>
                                    </p:set>
                                    <p:animEffect transition="in" filter="fade">
                                      <p:cBhvr>
                                        <p:cTn id="152" dur="2000"/>
                                        <p:tgtEl>
                                          <p:spTgt spid="133188"/>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33189"/>
                                        </p:tgtEl>
                                        <p:attrNameLst>
                                          <p:attrName>style.visibility</p:attrName>
                                        </p:attrNameLst>
                                      </p:cBhvr>
                                      <p:to>
                                        <p:strVal val="visible"/>
                                      </p:to>
                                    </p:set>
                                    <p:animEffect transition="in" filter="fade">
                                      <p:cBhvr>
                                        <p:cTn id="155" dur="2000"/>
                                        <p:tgtEl>
                                          <p:spTgt spid="133189"/>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33190"/>
                                        </p:tgtEl>
                                        <p:attrNameLst>
                                          <p:attrName>style.visibility</p:attrName>
                                        </p:attrNameLst>
                                      </p:cBhvr>
                                      <p:to>
                                        <p:strVal val="visible"/>
                                      </p:to>
                                    </p:set>
                                    <p:animEffect transition="in" filter="fade">
                                      <p:cBhvr>
                                        <p:cTn id="158" dur="2000"/>
                                        <p:tgtEl>
                                          <p:spTgt spid="133190"/>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33191"/>
                                        </p:tgtEl>
                                        <p:attrNameLst>
                                          <p:attrName>style.visibility</p:attrName>
                                        </p:attrNameLst>
                                      </p:cBhvr>
                                      <p:to>
                                        <p:strVal val="visible"/>
                                      </p:to>
                                    </p:set>
                                    <p:animEffect transition="in" filter="fade">
                                      <p:cBhvr>
                                        <p:cTn id="161" dur="2000"/>
                                        <p:tgtEl>
                                          <p:spTgt spid="13319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33192"/>
                                        </p:tgtEl>
                                        <p:attrNameLst>
                                          <p:attrName>style.visibility</p:attrName>
                                        </p:attrNameLst>
                                      </p:cBhvr>
                                      <p:to>
                                        <p:strVal val="visible"/>
                                      </p:to>
                                    </p:set>
                                    <p:animEffect transition="in" filter="fade">
                                      <p:cBhvr>
                                        <p:cTn id="164" dur="2000"/>
                                        <p:tgtEl>
                                          <p:spTgt spid="13319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33193"/>
                                        </p:tgtEl>
                                        <p:attrNameLst>
                                          <p:attrName>style.visibility</p:attrName>
                                        </p:attrNameLst>
                                      </p:cBhvr>
                                      <p:to>
                                        <p:strVal val="visible"/>
                                      </p:to>
                                    </p:set>
                                    <p:animEffect transition="in" filter="fade">
                                      <p:cBhvr>
                                        <p:cTn id="167" dur="2000"/>
                                        <p:tgtEl>
                                          <p:spTgt spid="133193"/>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33194"/>
                                        </p:tgtEl>
                                        <p:attrNameLst>
                                          <p:attrName>style.visibility</p:attrName>
                                        </p:attrNameLst>
                                      </p:cBhvr>
                                      <p:to>
                                        <p:strVal val="visible"/>
                                      </p:to>
                                    </p:set>
                                    <p:animEffect transition="in" filter="fade">
                                      <p:cBhvr>
                                        <p:cTn id="170" dur="2000"/>
                                        <p:tgtEl>
                                          <p:spTgt spid="133194"/>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33195"/>
                                        </p:tgtEl>
                                        <p:attrNameLst>
                                          <p:attrName>style.visibility</p:attrName>
                                        </p:attrNameLst>
                                      </p:cBhvr>
                                      <p:to>
                                        <p:strVal val="visible"/>
                                      </p:to>
                                    </p:set>
                                    <p:animEffect transition="in" filter="fade">
                                      <p:cBhvr>
                                        <p:cTn id="173" dur="2000"/>
                                        <p:tgtEl>
                                          <p:spTgt spid="133195"/>
                                        </p:tgtEl>
                                      </p:cBhvr>
                                    </p:animEffect>
                                  </p:childTnLst>
                                </p:cTn>
                              </p:par>
                            </p:childTnLst>
                          </p:cTn>
                        </p:par>
                      </p:childTnLst>
                    </p:cTn>
                  </p:par>
                  <p:par>
                    <p:cTn id="174" fill="hold" nodeType="clickPar">
                      <p:stCondLst>
                        <p:cond delay="indefinite"/>
                      </p:stCondLst>
                      <p:childTnLst>
                        <p:par>
                          <p:cTn id="175" fill="hold" nodeType="withGroup">
                            <p:stCondLst>
                              <p:cond delay="0"/>
                            </p:stCondLst>
                            <p:childTnLst>
                              <p:par>
                                <p:cTn id="176" presetID="3" presetClass="emph" presetSubtype="2" fill="hold" nodeType="clickEffect">
                                  <p:stCondLst>
                                    <p:cond delay="0"/>
                                  </p:stCondLst>
                                  <p:childTnLst>
                                    <p:animClr clrSpc="rgb" dir="cw">
                                      <p:cBhvr override="childStyle">
                                        <p:cTn id="177" dur="500" fill="hold"/>
                                        <p:tgtEl>
                                          <p:spTgt spid="133169">
                                            <p:txEl>
                                              <p:pRg st="0" end="0"/>
                                            </p:txEl>
                                          </p:spTgt>
                                        </p:tgtEl>
                                        <p:attrNameLst>
                                          <p:attrName>style.color</p:attrName>
                                        </p:attrNameLst>
                                      </p:cBhvr>
                                      <p:to>
                                        <a:srgbClr val="C0C0C0"/>
                                      </p:to>
                                    </p:animClr>
                                  </p:childTnLst>
                                </p:cTn>
                              </p:par>
                              <p:par>
                                <p:cTn id="178" presetID="1" presetClass="entr" presetSubtype="0" fill="hold" nodeType="withEffect">
                                  <p:stCondLst>
                                    <p:cond delay="0"/>
                                  </p:stCondLst>
                                  <p:childTnLst>
                                    <p:set>
                                      <p:cBhvr>
                                        <p:cTn id="179" dur="1" fill="hold">
                                          <p:stCondLst>
                                            <p:cond delay="0"/>
                                          </p:stCondLst>
                                        </p:cTn>
                                        <p:tgtEl>
                                          <p:spTgt spid="133169">
                                            <p:txEl>
                                              <p:pRg st="1" end="1"/>
                                            </p:txEl>
                                          </p:spTgt>
                                        </p:tgtEl>
                                        <p:attrNameLst>
                                          <p:attrName>style.visibility</p:attrName>
                                        </p:attrNameLst>
                                      </p:cBhvr>
                                      <p:to>
                                        <p:strVal val="visible"/>
                                      </p:to>
                                    </p:set>
                                  </p:childTnLst>
                                </p:cTn>
                              </p:par>
                            </p:childTnLst>
                          </p:cTn>
                        </p:par>
                        <p:par>
                          <p:cTn id="180" fill="hold" nodeType="afterGroup">
                            <p:stCondLst>
                              <p:cond delay="500"/>
                            </p:stCondLst>
                            <p:childTnLst>
                              <p:par>
                                <p:cTn id="181" presetID="0" presetClass="path" presetSubtype="0" accel="50000" decel="50000" fill="hold" grpId="1" nodeType="afterEffect">
                                  <p:stCondLst>
                                    <p:cond delay="0"/>
                                  </p:stCondLst>
                                  <p:childTnLst>
                                    <p:animMotion origin="layout" path="M -0.00034 0.00046 C 0.01476 0.01851 0.0783 0.06296 0.08994 0.10879 C 0.10157 0.15463 0.05261 0.26111 0.06962 0.27569 C 0.08663 0.29027 0.16632 0.21296 0.19167 0.19652 " pathEditMode="relative" rAng="0" ptsTypes="aaaa">
                                      <p:cBhvr>
                                        <p:cTn id="182" dur="2000" fill="hold"/>
                                        <p:tgtEl>
                                          <p:spTgt spid="133179"/>
                                        </p:tgtEl>
                                        <p:attrNameLst>
                                          <p:attrName>ppt_x</p:attrName>
                                          <p:attrName>ppt_y</p:attrName>
                                        </p:attrNameLst>
                                      </p:cBhvr>
                                      <p:rCtr x="9601" y="14491"/>
                                    </p:animMotion>
                                  </p:childTnLst>
                                </p:cTn>
                              </p:par>
                              <p:par>
                                <p:cTn id="183" presetID="0" presetClass="path" presetSubtype="0" accel="50000" decel="50000" fill="hold" grpId="1" nodeType="withEffect">
                                  <p:stCondLst>
                                    <p:cond delay="0"/>
                                  </p:stCondLst>
                                  <p:childTnLst>
                                    <p:animMotion origin="layout" path="M -4.16667E-6 1.48148E-6 C 0.01268 0.02546 0.07188 0.10231 0.07622 0.15278 C 0.08056 0.20324 0.02153 0.29583 0.02639 0.30301 C 0.03125 0.31018 0.08872 0.21805 0.10521 0.19583 " pathEditMode="relative" rAng="0" ptsTypes="aaaa">
                                      <p:cBhvr>
                                        <p:cTn id="184" dur="2000" fill="hold"/>
                                        <p:tgtEl>
                                          <p:spTgt spid="133183"/>
                                        </p:tgtEl>
                                        <p:attrNameLst>
                                          <p:attrName>ppt_x</p:attrName>
                                          <p:attrName>ppt_y</p:attrName>
                                        </p:attrNameLst>
                                      </p:cBhvr>
                                      <p:rCtr x="5260" y="15509"/>
                                    </p:animMotion>
                                  </p:childTnLst>
                                </p:cTn>
                              </p:par>
                              <p:par>
                                <p:cTn id="185" presetID="0" presetClass="path" presetSubtype="0" accel="50000" decel="50000" fill="hold" grpId="1" nodeType="withEffect">
                                  <p:stCondLst>
                                    <p:cond delay="0"/>
                                  </p:stCondLst>
                                  <p:childTnLst>
                                    <p:animMotion origin="layout" path="M 0.00035 0.00046 C 0.00139 0.03611 0.00938 0.15972 0.0066 0.21481 C 0.00382 0.2699 -0.01892 0.33402 -0.01684 0.33102 C -0.01475 0.32801 0.01164 0.2243 0.0191 0.19606 " pathEditMode="relative" rAng="0" ptsTypes="aaaa">
                                      <p:cBhvr>
                                        <p:cTn id="186" dur="2000" fill="hold"/>
                                        <p:tgtEl>
                                          <p:spTgt spid="133187"/>
                                        </p:tgtEl>
                                        <p:attrNameLst>
                                          <p:attrName>ppt_x</p:attrName>
                                          <p:attrName>ppt_y</p:attrName>
                                        </p:attrNameLst>
                                      </p:cBhvr>
                                      <p:rCtr x="-35" y="16667"/>
                                    </p:animMotion>
                                  </p:childTnLst>
                                </p:cTn>
                              </p:par>
                              <p:par>
                                <p:cTn id="187" presetID="0" presetClass="path" presetSubtype="0" accel="50000" decel="50000" fill="hold" grpId="1" nodeType="withEffect">
                                  <p:stCondLst>
                                    <p:cond delay="0"/>
                                  </p:stCondLst>
                                  <p:childTnLst>
                                    <p:animMotion origin="layout" path="M 0.00053 0.00069 C -0.00156 0.03426 -0.00191 0.14282 -0.01197 0.20231 C -0.02204 0.2618 -0.05034 0.35833 -0.05954 0.3574 C -0.06875 0.35648 -0.06527 0.22963 -0.06684 0.19606 " pathEditMode="relative" rAng="0" ptsTypes="aaaa">
                                      <p:cBhvr>
                                        <p:cTn id="188" dur="2000" fill="hold"/>
                                        <p:tgtEl>
                                          <p:spTgt spid="133191"/>
                                        </p:tgtEl>
                                        <p:attrNameLst>
                                          <p:attrName>ppt_x</p:attrName>
                                          <p:attrName>ppt_y</p:attrName>
                                        </p:attrNameLst>
                                      </p:cBhvr>
                                      <p:rCtr x="-3472" y="17870"/>
                                    </p:animMotion>
                                  </p:childTnLst>
                                </p:cTn>
                              </p:par>
                              <p:par>
                                <p:cTn id="189" presetID="0" presetClass="path" presetSubtype="0" accel="50000" decel="50000" fill="hold" grpId="1" nodeType="withEffect">
                                  <p:stCondLst>
                                    <p:cond delay="0"/>
                                  </p:stCondLst>
                                  <p:childTnLst>
                                    <p:animMotion origin="layout" path="M 0.00017 0.0007 C -0.00417 0.04306 -0.00903 0.19121 -0.02604 0.25533 C -0.04306 0.31945 -0.08143 0.39584 -0.10243 0.38612 C -0.12344 0.37639 -0.14202 0.23612 -0.15243 0.19653 " pathEditMode="relative" rAng="0" ptsTypes="aaaa">
                                      <p:cBhvr>
                                        <p:cTn id="190" dur="2000" fill="hold"/>
                                        <p:tgtEl>
                                          <p:spTgt spid="133195"/>
                                        </p:tgtEl>
                                        <p:attrNameLst>
                                          <p:attrName>ppt_x</p:attrName>
                                          <p:attrName>ppt_y</p:attrName>
                                        </p:attrNameLst>
                                      </p:cBhvr>
                                      <p:rCtr x="-7639" y="19745"/>
                                    </p:animMotion>
                                  </p:childTnLst>
                                </p:cTn>
                              </p:par>
                              <p:par>
                                <p:cTn id="191" presetID="0" presetClass="path" presetSubtype="0" accel="50000" decel="50000" fill="hold" grpId="1" nodeType="withEffect">
                                  <p:stCondLst>
                                    <p:cond delay="0"/>
                                  </p:stCondLst>
                                  <p:childTnLst>
                                    <p:animMotion origin="layout" path="M 1.38889E-6 4.81481E-6 C 0.01354 0.02152 0.0684 0.09375 0.0809 0.12962 C 0.0934 0.1655 0.06007 0.2118 0.07535 0.21481 C 0.09062 0.21782 0.15226 0.16134 0.17257 0.14722 " pathEditMode="relative" rAng="0" ptsTypes="aaaa">
                                      <p:cBhvr>
                                        <p:cTn id="192" dur="2000" fill="hold"/>
                                        <p:tgtEl>
                                          <p:spTgt spid="133178"/>
                                        </p:tgtEl>
                                        <p:attrNameLst>
                                          <p:attrName>ppt_x</p:attrName>
                                          <p:attrName>ppt_y</p:attrName>
                                        </p:attrNameLst>
                                      </p:cBhvr>
                                      <p:rCtr x="8628" y="10880"/>
                                    </p:animMotion>
                                  </p:childTnLst>
                                </p:cTn>
                              </p:par>
                              <p:par>
                                <p:cTn id="193" presetID="0" presetClass="path" presetSubtype="0" accel="50000" decel="50000" fill="hold" grpId="1" nodeType="withEffect">
                                  <p:stCondLst>
                                    <p:cond delay="0"/>
                                  </p:stCondLst>
                                  <p:childTnLst>
                                    <p:animMotion origin="layout" path="M -4.16667E-6 4.81481E-6 C 0.01285 0.02199 0.07223 0.0912 0.07761 0.13171 C 0.08299 0.17222 0.03091 0.2405 0.0323 0.24305 C 0.03368 0.2456 0.075 0.16712 0.08629 0.14722 " pathEditMode="relative" rAng="0" ptsTypes="aaaa">
                                      <p:cBhvr>
                                        <p:cTn id="194" dur="2000" fill="hold"/>
                                        <p:tgtEl>
                                          <p:spTgt spid="133182"/>
                                        </p:tgtEl>
                                        <p:attrNameLst>
                                          <p:attrName>ppt_x</p:attrName>
                                          <p:attrName>ppt_y</p:attrName>
                                        </p:attrNameLst>
                                      </p:cBhvr>
                                      <p:rCtr x="4306" y="12269"/>
                                    </p:animMotion>
                                  </p:childTnLst>
                                </p:cTn>
                              </p:par>
                              <p:par>
                                <p:cTn id="195" presetID="0" presetClass="path" presetSubtype="0" accel="50000" decel="50000" fill="hold" grpId="1" nodeType="withEffect">
                                  <p:stCondLst>
                                    <p:cond delay="0"/>
                                  </p:stCondLst>
                                  <p:childTnLst>
                                    <p:animMotion origin="layout" path="M -5.55556E-7 1.85185E-6 C 0.00295 0.02592 0.01962 0.11041 0.01771 0.15532 C 0.0158 0.20023 -0.00833 0.27106 -0.01128 0.26967 C -0.01424 0.26829 -0.00226 0.17245 -5.55556E-7 0.14676 " pathEditMode="relative" rAng="0" ptsTypes="aaaa">
                                      <p:cBhvr>
                                        <p:cTn id="196" dur="2000" fill="hold"/>
                                        <p:tgtEl>
                                          <p:spTgt spid="133186"/>
                                        </p:tgtEl>
                                        <p:attrNameLst>
                                          <p:attrName>ppt_x</p:attrName>
                                          <p:attrName>ppt_y</p:attrName>
                                        </p:attrNameLst>
                                      </p:cBhvr>
                                      <p:rCtr x="260" y="13542"/>
                                    </p:animMotion>
                                  </p:childTnLst>
                                </p:cTn>
                              </p:par>
                              <p:par>
                                <p:cTn id="197" presetID="0" presetClass="path" presetSubtype="0" accel="50000" decel="50000" fill="hold" grpId="1" nodeType="withEffect">
                                  <p:stCondLst>
                                    <p:cond delay="0"/>
                                  </p:stCondLst>
                                  <p:childTnLst>
                                    <p:animMotion origin="layout" path="M -2.5E-6 4.81481E-6 C -0.00225 0.02754 -0.00468 0.11597 -0.01371 0.16527 C -0.02274 0.21458 -0.04218 0.29953 -0.05434 0.29652 C -0.06649 0.29351 -0.07968 0.17847 -0.08646 0.14745 " pathEditMode="relative" rAng="0" ptsTypes="aaaa">
                                      <p:cBhvr>
                                        <p:cTn id="198" dur="2000" fill="hold"/>
                                        <p:tgtEl>
                                          <p:spTgt spid="133190"/>
                                        </p:tgtEl>
                                        <p:attrNameLst>
                                          <p:attrName>ppt_x</p:attrName>
                                          <p:attrName>ppt_y</p:attrName>
                                        </p:attrNameLst>
                                      </p:cBhvr>
                                      <p:rCtr x="-4323" y="14977"/>
                                    </p:animMotion>
                                  </p:childTnLst>
                                </p:cTn>
                              </p:par>
                              <p:par>
                                <p:cTn id="199" presetID="0" presetClass="path" presetSubtype="0" accel="50000" decel="50000" fill="hold" grpId="1" nodeType="withEffect">
                                  <p:stCondLst>
                                    <p:cond delay="0"/>
                                  </p:stCondLst>
                                  <p:childTnLst>
                                    <p:animMotion origin="layout" path="M 1.94444E-6 3.7037E-7 C -0.00625 0.03866 -0.02084 0.17778 -0.03698 0.23171 C -0.05313 0.28565 -0.07431 0.33773 -0.0967 0.32361 C -0.1191 0.30949 -0.15608 0.18333 -0.1717 0.14653 " pathEditMode="relative" rAng="0" ptsTypes="aaaa">
                                      <p:cBhvr>
                                        <p:cTn id="200" dur="2000" fill="hold"/>
                                        <p:tgtEl>
                                          <p:spTgt spid="133194"/>
                                        </p:tgtEl>
                                        <p:attrNameLst>
                                          <p:attrName>ppt_x</p:attrName>
                                          <p:attrName>ppt_y</p:attrName>
                                        </p:attrNameLst>
                                      </p:cBhvr>
                                      <p:rCtr x="-8594" y="16875"/>
                                    </p:animMotion>
                                  </p:childTnLst>
                                </p:cTn>
                              </p:par>
                              <p:par>
                                <p:cTn id="201" presetID="0" presetClass="path" presetSubtype="0" accel="50000" decel="50000" fill="hold" grpId="1" nodeType="withEffect">
                                  <p:stCondLst>
                                    <p:cond delay="0"/>
                                  </p:stCondLst>
                                  <p:childTnLst>
                                    <p:animMotion origin="layout" path="M 2.22222E-6 -4.07407E-6 C 0.0191 0.00556 0.09305 0.01737 0.11423 0.03311 C 0.13541 0.04885 0.11719 0.0919 0.12691 0.09468 C 0.13663 0.09746 0.16354 0.0588 0.17309 0.04931 " pathEditMode="relative" rAng="0" ptsTypes="aaaa">
                                      <p:cBhvr>
                                        <p:cTn id="202" dur="2000" fill="hold"/>
                                        <p:tgtEl>
                                          <p:spTgt spid="133176"/>
                                        </p:tgtEl>
                                        <p:attrNameLst>
                                          <p:attrName>ppt_x</p:attrName>
                                          <p:attrName>ppt_y</p:attrName>
                                        </p:attrNameLst>
                                      </p:cBhvr>
                                      <p:rCtr x="8646" y="4861"/>
                                    </p:animMotion>
                                  </p:childTnLst>
                                </p:cTn>
                              </p:par>
                              <p:par>
                                <p:cTn id="203" presetID="0" presetClass="path" presetSubtype="0" accel="50000" decel="50000" fill="hold" grpId="1" nodeType="withEffect">
                                  <p:stCondLst>
                                    <p:cond delay="0"/>
                                  </p:stCondLst>
                                  <p:childTnLst>
                                    <p:animMotion origin="layout" path="M -4.16667E-6 -3.33333E-6 C 0.01789 0.00764 0.08698 0.02037 0.10712 0.04607 C 0.12726 0.07176 0.10643 0.14561 0.12066 0.15417 C 0.1349 0.16273 0.17726 0.10949 0.19202 0.09769 " pathEditMode="relative" rAng="0" ptsTypes="aaaa">
                                      <p:cBhvr>
                                        <p:cTn id="204" dur="2000" fill="hold"/>
                                        <p:tgtEl>
                                          <p:spTgt spid="133177"/>
                                        </p:tgtEl>
                                        <p:attrNameLst>
                                          <p:attrName>ppt_x</p:attrName>
                                          <p:attrName>ppt_y</p:attrName>
                                        </p:attrNameLst>
                                      </p:cBhvr>
                                      <p:rCtr x="9601" y="8125"/>
                                    </p:animMotion>
                                  </p:childTnLst>
                                </p:cTn>
                              </p:par>
                              <p:par>
                                <p:cTn id="205" presetID="0" presetClass="path" presetSubtype="0" accel="50000" decel="50000" fill="hold" grpId="1" nodeType="withEffect">
                                  <p:stCondLst>
                                    <p:cond delay="0"/>
                                  </p:stCondLst>
                                  <p:childTnLst>
                                    <p:animMotion origin="layout" path="M -3.33333E-6 -4.07407E-6 C 0.01129 0.01088 0.05313 0.04537 0.06719 0.06574 C 0.08125 0.08612 0.08143 0.12524 0.08473 0.12246 C 0.08802 0.11968 0.08646 0.06459 0.08681 0.04931 " pathEditMode="relative" rAng="0" ptsTypes="aaaa">
                                      <p:cBhvr>
                                        <p:cTn id="206" dur="2000" fill="hold"/>
                                        <p:tgtEl>
                                          <p:spTgt spid="133180"/>
                                        </p:tgtEl>
                                        <p:attrNameLst>
                                          <p:attrName>ppt_x</p:attrName>
                                          <p:attrName>ppt_y</p:attrName>
                                        </p:attrNameLst>
                                      </p:cBhvr>
                                      <p:rCtr x="4392" y="6250"/>
                                    </p:animMotion>
                                  </p:childTnLst>
                                </p:cTn>
                              </p:par>
                              <p:par>
                                <p:cTn id="207" presetID="0" presetClass="path" presetSubtype="0" accel="50000" decel="50000" fill="hold" grpId="1" nodeType="withEffect">
                                  <p:stCondLst>
                                    <p:cond delay="0"/>
                                  </p:stCondLst>
                                  <p:childTnLst>
                                    <p:animMotion origin="layout" path="M -3.33333E-6 7.40741E-7 C 0.0165 0.01366 0.08594 0.05185 0.09861 0.08194 C 0.11129 0.11204 0.07535 0.17824 0.07657 0.18079 C 0.07778 0.18333 0.09948 0.11435 0.10556 0.09676 " pathEditMode="relative" rAng="0" ptsTypes="aaaa">
                                      <p:cBhvr>
                                        <p:cTn id="208" dur="2000" fill="hold"/>
                                        <p:tgtEl>
                                          <p:spTgt spid="133181"/>
                                        </p:tgtEl>
                                        <p:attrNameLst>
                                          <p:attrName>ppt_x</p:attrName>
                                          <p:attrName>ppt_y</p:attrName>
                                        </p:attrNameLst>
                                      </p:cBhvr>
                                      <p:rCtr x="5556" y="9167"/>
                                    </p:animMotion>
                                  </p:childTnLst>
                                </p:cTn>
                              </p:par>
                              <p:par>
                                <p:cTn id="209" presetID="0" presetClass="path" presetSubtype="0" accel="50000" decel="50000" fill="hold" grpId="1" nodeType="withEffect">
                                  <p:stCondLst>
                                    <p:cond delay="0"/>
                                  </p:stCondLst>
                                  <p:childTnLst>
                                    <p:animMotion origin="layout" path="M 2.77778E-7 2.96296E-6 C 0.0059 0.01111 0.02865 0.04143 0.03542 0.0662 C 0.04219 0.09097 0.04635 0.15185 0.04062 0.14907 C 0.0349 0.14629 0.00903 0.06967 0.00069 0.04884 " pathEditMode="relative" rAng="0" ptsTypes="aaaa">
                                      <p:cBhvr>
                                        <p:cTn id="210" dur="2000" fill="hold"/>
                                        <p:tgtEl>
                                          <p:spTgt spid="133184"/>
                                        </p:tgtEl>
                                        <p:attrNameLst>
                                          <p:attrName>ppt_x</p:attrName>
                                          <p:attrName>ppt_y</p:attrName>
                                        </p:attrNameLst>
                                      </p:cBhvr>
                                      <p:rCtr x="2309" y="7593"/>
                                    </p:animMotion>
                                  </p:childTnLst>
                                </p:cTn>
                              </p:par>
                              <p:par>
                                <p:cTn id="211" presetID="0" presetClass="path" presetSubtype="0" accel="50000" decel="50000" fill="hold" grpId="1" nodeType="withEffect">
                                  <p:stCondLst>
                                    <p:cond delay="0"/>
                                  </p:stCondLst>
                                  <p:childTnLst>
                                    <p:animMotion origin="layout" path="M -2.5E-6 -4.81481E-6 C 0.00764 0.01575 0.03993 0.06019 0.04549 0.09491 C 0.05104 0.12963 0.0382 0.2088 0.03386 0.20926 C 0.02952 0.20973 0.02257 0.12084 0.01962 0.09746 " pathEditMode="relative" rAng="0" ptsTypes="aaaa">
                                      <p:cBhvr>
                                        <p:cTn id="212" dur="2000" fill="hold"/>
                                        <p:tgtEl>
                                          <p:spTgt spid="133185"/>
                                        </p:tgtEl>
                                        <p:attrNameLst>
                                          <p:attrName>ppt_x</p:attrName>
                                          <p:attrName>ppt_y</p:attrName>
                                        </p:attrNameLst>
                                      </p:cBhvr>
                                      <p:rCtr x="2552" y="10486"/>
                                    </p:animMotion>
                                  </p:childTnLst>
                                </p:cTn>
                              </p:par>
                              <p:par>
                                <p:cTn id="213" presetID="0" presetClass="path" presetSubtype="0" accel="50000" decel="50000" fill="hold" grpId="1" nodeType="withEffect">
                                  <p:stCondLst>
                                    <p:cond delay="0"/>
                                  </p:stCondLst>
                                  <p:childTnLst>
                                    <p:animMotion origin="layout" path="M -1.66667E-6 -4.07407E-6 C 0.00295 0.01135 0.0184 0.03866 0.01806 0.06806 C 0.01771 0.09746 0.01511 0.17963 -0.00226 0.17662 C -0.01962 0.17362 -0.06857 0.07593 -0.08594 0.04931 " pathEditMode="relative" rAng="0" ptsTypes="aaaa">
                                      <p:cBhvr>
                                        <p:cTn id="214" dur="2000" fill="hold"/>
                                        <p:tgtEl>
                                          <p:spTgt spid="133188"/>
                                        </p:tgtEl>
                                        <p:attrNameLst>
                                          <p:attrName>ppt_x</p:attrName>
                                          <p:attrName>ppt_y</p:attrName>
                                        </p:attrNameLst>
                                      </p:cBhvr>
                                      <p:rCtr x="-3385" y="8981"/>
                                    </p:animMotion>
                                  </p:childTnLst>
                                </p:cTn>
                              </p:par>
                              <p:par>
                                <p:cTn id="215" presetID="0" presetClass="path" presetSubtype="0" accel="50000" decel="50000" fill="hold" grpId="1" nodeType="withEffect">
                                  <p:stCondLst>
                                    <p:cond delay="0"/>
                                  </p:stCondLst>
                                  <p:childTnLst>
                                    <p:animMotion origin="layout" path="M -3.61111E-6 -4.81481E-6 C 0.00313 0.01945 0.02032 0.07732 0.01893 0.11667 C 0.01754 0.15602 0.00573 0.23889 -0.0085 0.23565 C -0.02274 0.23241 -0.05434 0.12639 -0.06632 0.09746 " pathEditMode="relative" rAng="0" ptsTypes="aaaa">
                                      <p:cBhvr>
                                        <p:cTn id="216" dur="2000" fill="hold"/>
                                        <p:tgtEl>
                                          <p:spTgt spid="133189"/>
                                        </p:tgtEl>
                                        <p:attrNameLst>
                                          <p:attrName>ppt_x</p:attrName>
                                          <p:attrName>ppt_y</p:attrName>
                                        </p:attrNameLst>
                                      </p:cBhvr>
                                      <p:rCtr x="-2309" y="11944"/>
                                    </p:animMotion>
                                  </p:childTnLst>
                                </p:cTn>
                              </p:par>
                              <p:par>
                                <p:cTn id="217" presetID="0" presetClass="path" presetSubtype="0" accel="50000" decel="50000" fill="hold" grpId="1" nodeType="withEffect">
                                  <p:stCondLst>
                                    <p:cond delay="0"/>
                                  </p:stCondLst>
                                  <p:childTnLst>
                                    <p:animMotion origin="layout" path="M 2.77778E-6 1.48148E-6 C -0.00087 0.02037 0.0026 0.08866 -0.00504 0.12268 C -0.01268 0.15671 -0.01771 0.21643 -0.04532 0.20417 C -0.07292 0.1919 -0.14497 0.08102 -0.17118 0.04861 " pathEditMode="relative" rAng="0" ptsTypes="aaaa">
                                      <p:cBhvr>
                                        <p:cTn id="218" dur="2000" fill="hold"/>
                                        <p:tgtEl>
                                          <p:spTgt spid="133192"/>
                                        </p:tgtEl>
                                        <p:attrNameLst>
                                          <p:attrName>ppt_x</p:attrName>
                                          <p:attrName>ppt_y</p:attrName>
                                        </p:attrNameLst>
                                      </p:cBhvr>
                                      <p:rCtr x="-8438" y="10810"/>
                                    </p:animMotion>
                                  </p:childTnLst>
                                </p:cTn>
                              </p:par>
                              <p:par>
                                <p:cTn id="219" presetID="0" presetClass="path" presetSubtype="0" accel="50000" decel="50000" fill="hold" grpId="1" nodeType="withEffect">
                                  <p:stCondLst>
                                    <p:cond delay="0"/>
                                  </p:stCondLst>
                                  <p:childTnLst>
                                    <p:animMotion origin="layout" path="M 3.61111E-6 -1.85185E-6 C -0.00035 0.02986 0.00642 0.13472 -0.00226 0.17871 C -0.01094 0.22269 -0.02709 0.27801 -0.05209 0.26459 C -0.07709 0.25116 -0.13108 0.13264 -0.15191 0.09792 " pathEditMode="relative" rAng="0" ptsTypes="aaaa">
                                      <p:cBhvr>
                                        <p:cTn id="220" dur="2000" fill="hold"/>
                                        <p:tgtEl>
                                          <p:spTgt spid="133193"/>
                                        </p:tgtEl>
                                        <p:attrNameLst>
                                          <p:attrName>ppt_x</p:attrName>
                                          <p:attrName>ppt_y</p:attrName>
                                        </p:attrNameLst>
                                      </p:cBhvr>
                                      <p:rCtr x="-7274" y="13889"/>
                                    </p:animMotion>
                                  </p:childTnLst>
                                </p:cTn>
                              </p:par>
                            </p:childTnLst>
                          </p:cTn>
                        </p:par>
                        <p:par>
                          <p:cTn id="221" fill="hold" nodeType="afterGroup">
                            <p:stCondLst>
                              <p:cond delay="2500"/>
                            </p:stCondLst>
                            <p:childTnLst>
                              <p:par>
                                <p:cTn id="222" presetID="1" presetClass="entr" presetSubtype="0" fill="hold" grpId="0" nodeType="afterEffect">
                                  <p:stCondLst>
                                    <p:cond delay="0"/>
                                  </p:stCondLst>
                                  <p:childTnLst>
                                    <p:set>
                                      <p:cBhvr>
                                        <p:cTn id="223" dur="1" fill="hold">
                                          <p:stCondLst>
                                            <p:cond delay="0"/>
                                          </p:stCondLst>
                                        </p:cTn>
                                        <p:tgtEl>
                                          <p:spTgt spid="133123"/>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133212"/>
                                        </p:tgtEl>
                                        <p:attrNameLst>
                                          <p:attrName>style.visibility</p:attrName>
                                        </p:attrNameLst>
                                      </p:cBhvr>
                                      <p:to>
                                        <p:strVal val="visible"/>
                                      </p:to>
                                    </p:set>
                                  </p:childTnLst>
                                </p:cTn>
                              </p:par>
                              <p:par>
                                <p:cTn id="226" presetID="1" presetClass="entr" presetSubtype="0" fill="hold" grpId="0" nodeType="withEffect">
                                  <p:stCondLst>
                                    <p:cond delay="0"/>
                                  </p:stCondLst>
                                  <p:childTnLst>
                                    <p:set>
                                      <p:cBhvr>
                                        <p:cTn id="227" dur="1" fill="hold">
                                          <p:stCondLst>
                                            <p:cond delay="0"/>
                                          </p:stCondLst>
                                        </p:cTn>
                                        <p:tgtEl>
                                          <p:spTgt spid="133213"/>
                                        </p:tgtEl>
                                        <p:attrNameLst>
                                          <p:attrName>style.visibility</p:attrName>
                                        </p:attrNameLst>
                                      </p:cBhvr>
                                      <p:to>
                                        <p:strVal val="visible"/>
                                      </p:to>
                                    </p:set>
                                  </p:childTnLst>
                                </p:cTn>
                              </p:par>
                              <p:par>
                                <p:cTn id="228" presetID="1" presetClass="entr" presetSubtype="0" fill="hold" grpId="0" nodeType="withEffect">
                                  <p:stCondLst>
                                    <p:cond delay="0"/>
                                  </p:stCondLst>
                                  <p:childTnLst>
                                    <p:set>
                                      <p:cBhvr>
                                        <p:cTn id="229" dur="1" fill="hold">
                                          <p:stCondLst>
                                            <p:cond delay="0"/>
                                          </p:stCondLst>
                                        </p:cTn>
                                        <p:tgtEl>
                                          <p:spTgt spid="133214"/>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133215"/>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133216"/>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133197"/>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133198"/>
                                        </p:tgtEl>
                                        <p:attrNameLst>
                                          <p:attrName>style.visibility</p:attrName>
                                        </p:attrNameLst>
                                      </p:cBhvr>
                                      <p:to>
                                        <p:strVal val="visible"/>
                                      </p:to>
                                    </p:set>
                                  </p:childTnLst>
                                </p:cTn>
                              </p:par>
                              <p:par>
                                <p:cTn id="238" presetID="1" presetClass="entr" presetSubtype="0" fill="hold" grpId="0" nodeType="withEffect">
                                  <p:stCondLst>
                                    <p:cond delay="0"/>
                                  </p:stCondLst>
                                  <p:childTnLst>
                                    <p:set>
                                      <p:cBhvr>
                                        <p:cTn id="239" dur="1" fill="hold">
                                          <p:stCondLst>
                                            <p:cond delay="0"/>
                                          </p:stCondLst>
                                        </p:cTn>
                                        <p:tgtEl>
                                          <p:spTgt spid="133199"/>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133200"/>
                                        </p:tgtEl>
                                        <p:attrNameLst>
                                          <p:attrName>style.visibility</p:attrName>
                                        </p:attrNameLst>
                                      </p:cBhvr>
                                      <p:to>
                                        <p:strVal val="visible"/>
                                      </p:to>
                                    </p:set>
                                  </p:childTnLst>
                                </p:cTn>
                              </p:par>
                              <p:par>
                                <p:cTn id="242" presetID="1" presetClass="entr" presetSubtype="0" fill="hold" grpId="0" nodeType="withEffect">
                                  <p:stCondLst>
                                    <p:cond delay="0"/>
                                  </p:stCondLst>
                                  <p:childTnLst>
                                    <p:set>
                                      <p:cBhvr>
                                        <p:cTn id="243" dur="1" fill="hold">
                                          <p:stCondLst>
                                            <p:cond delay="0"/>
                                          </p:stCondLst>
                                        </p:cTn>
                                        <p:tgtEl>
                                          <p:spTgt spid="133201"/>
                                        </p:tgtEl>
                                        <p:attrNameLst>
                                          <p:attrName>style.visibility</p:attrName>
                                        </p:attrNameLst>
                                      </p:cBhvr>
                                      <p:to>
                                        <p:strVal val="visible"/>
                                      </p:to>
                                    </p:set>
                                  </p:childTnLst>
                                </p:cTn>
                              </p:par>
                              <p:par>
                                <p:cTn id="244" presetID="1" presetClass="entr" presetSubtype="0" fill="hold" grpId="0" nodeType="withEffect">
                                  <p:stCondLst>
                                    <p:cond delay="0"/>
                                  </p:stCondLst>
                                  <p:childTnLst>
                                    <p:set>
                                      <p:cBhvr>
                                        <p:cTn id="245" dur="1" fill="hold">
                                          <p:stCondLst>
                                            <p:cond delay="0"/>
                                          </p:stCondLst>
                                        </p:cTn>
                                        <p:tgtEl>
                                          <p:spTgt spid="133202"/>
                                        </p:tgtEl>
                                        <p:attrNameLst>
                                          <p:attrName>style.visibility</p:attrName>
                                        </p:attrNameLst>
                                      </p:cBhvr>
                                      <p:to>
                                        <p:strVal val="visible"/>
                                      </p:to>
                                    </p:set>
                                  </p:childTnLst>
                                </p:cTn>
                              </p:par>
                              <p:par>
                                <p:cTn id="246" presetID="1" presetClass="entr" presetSubtype="0" fill="hold" grpId="0" nodeType="withEffect">
                                  <p:stCondLst>
                                    <p:cond delay="0"/>
                                  </p:stCondLst>
                                  <p:childTnLst>
                                    <p:set>
                                      <p:cBhvr>
                                        <p:cTn id="247" dur="1" fill="hold">
                                          <p:stCondLst>
                                            <p:cond delay="0"/>
                                          </p:stCondLst>
                                        </p:cTn>
                                        <p:tgtEl>
                                          <p:spTgt spid="133203"/>
                                        </p:tgtEl>
                                        <p:attrNameLst>
                                          <p:attrName>style.visibility</p:attrName>
                                        </p:attrNameLst>
                                      </p:cBhvr>
                                      <p:to>
                                        <p:strVal val="visible"/>
                                      </p:to>
                                    </p:set>
                                  </p:childTnLst>
                                </p:cTn>
                              </p:par>
                              <p:par>
                                <p:cTn id="248" presetID="1" presetClass="entr" presetSubtype="0" fill="hold" grpId="0" nodeType="withEffect">
                                  <p:stCondLst>
                                    <p:cond delay="0"/>
                                  </p:stCondLst>
                                  <p:childTnLst>
                                    <p:set>
                                      <p:cBhvr>
                                        <p:cTn id="249" dur="1" fill="hold">
                                          <p:stCondLst>
                                            <p:cond delay="0"/>
                                          </p:stCondLst>
                                        </p:cTn>
                                        <p:tgtEl>
                                          <p:spTgt spid="133204"/>
                                        </p:tgtEl>
                                        <p:attrNameLst>
                                          <p:attrName>style.visibility</p:attrName>
                                        </p:attrNameLst>
                                      </p:cBhvr>
                                      <p:to>
                                        <p:strVal val="visible"/>
                                      </p:to>
                                    </p:set>
                                  </p:childTnLst>
                                </p:cTn>
                              </p:par>
                              <p:par>
                                <p:cTn id="250" presetID="1" presetClass="entr" presetSubtype="0" fill="hold" grpId="0" nodeType="withEffect">
                                  <p:stCondLst>
                                    <p:cond delay="0"/>
                                  </p:stCondLst>
                                  <p:childTnLst>
                                    <p:set>
                                      <p:cBhvr>
                                        <p:cTn id="251" dur="1" fill="hold">
                                          <p:stCondLst>
                                            <p:cond delay="0"/>
                                          </p:stCondLst>
                                        </p:cTn>
                                        <p:tgtEl>
                                          <p:spTgt spid="133205"/>
                                        </p:tgtEl>
                                        <p:attrNameLst>
                                          <p:attrName>style.visibility</p:attrName>
                                        </p:attrNameLst>
                                      </p:cBhvr>
                                      <p:to>
                                        <p:strVal val="visible"/>
                                      </p:to>
                                    </p:set>
                                  </p:childTnLst>
                                </p:cTn>
                              </p:par>
                              <p:par>
                                <p:cTn id="252" presetID="1" presetClass="entr" presetSubtype="0" fill="hold" grpId="0" nodeType="withEffect">
                                  <p:stCondLst>
                                    <p:cond delay="0"/>
                                  </p:stCondLst>
                                  <p:childTnLst>
                                    <p:set>
                                      <p:cBhvr>
                                        <p:cTn id="253" dur="1" fill="hold">
                                          <p:stCondLst>
                                            <p:cond delay="0"/>
                                          </p:stCondLst>
                                        </p:cTn>
                                        <p:tgtEl>
                                          <p:spTgt spid="133206"/>
                                        </p:tgtEl>
                                        <p:attrNameLst>
                                          <p:attrName>style.visibility</p:attrName>
                                        </p:attrNameLst>
                                      </p:cBhvr>
                                      <p:to>
                                        <p:strVal val="visible"/>
                                      </p:to>
                                    </p:set>
                                  </p:childTnLst>
                                </p:cTn>
                              </p:par>
                              <p:par>
                                <p:cTn id="254" presetID="1" presetClass="entr" presetSubtype="0" fill="hold" grpId="0" nodeType="withEffect">
                                  <p:stCondLst>
                                    <p:cond delay="0"/>
                                  </p:stCondLst>
                                  <p:childTnLst>
                                    <p:set>
                                      <p:cBhvr>
                                        <p:cTn id="255" dur="1" fill="hold">
                                          <p:stCondLst>
                                            <p:cond delay="0"/>
                                          </p:stCondLst>
                                        </p:cTn>
                                        <p:tgtEl>
                                          <p:spTgt spid="133207"/>
                                        </p:tgtEl>
                                        <p:attrNameLst>
                                          <p:attrName>style.visibility</p:attrName>
                                        </p:attrNameLst>
                                      </p:cBhvr>
                                      <p:to>
                                        <p:strVal val="visible"/>
                                      </p:to>
                                    </p:set>
                                  </p:childTnLst>
                                </p:cTn>
                              </p:par>
                              <p:par>
                                <p:cTn id="256" presetID="1" presetClass="entr" presetSubtype="0" fill="hold" grpId="0" nodeType="withEffect">
                                  <p:stCondLst>
                                    <p:cond delay="0"/>
                                  </p:stCondLst>
                                  <p:childTnLst>
                                    <p:set>
                                      <p:cBhvr>
                                        <p:cTn id="257" dur="1" fill="hold">
                                          <p:stCondLst>
                                            <p:cond delay="0"/>
                                          </p:stCondLst>
                                        </p:cTn>
                                        <p:tgtEl>
                                          <p:spTgt spid="133208"/>
                                        </p:tgtEl>
                                        <p:attrNameLst>
                                          <p:attrName>style.visibility</p:attrName>
                                        </p:attrNameLst>
                                      </p:cBhvr>
                                      <p:to>
                                        <p:strVal val="visible"/>
                                      </p:to>
                                    </p:set>
                                  </p:childTnLst>
                                </p:cTn>
                              </p:par>
                              <p:par>
                                <p:cTn id="258" presetID="1" presetClass="entr" presetSubtype="0" fill="hold" grpId="0" nodeType="withEffect">
                                  <p:stCondLst>
                                    <p:cond delay="0"/>
                                  </p:stCondLst>
                                  <p:childTnLst>
                                    <p:set>
                                      <p:cBhvr>
                                        <p:cTn id="259" dur="1" fill="hold">
                                          <p:stCondLst>
                                            <p:cond delay="0"/>
                                          </p:stCondLst>
                                        </p:cTn>
                                        <p:tgtEl>
                                          <p:spTgt spid="133209"/>
                                        </p:tgtEl>
                                        <p:attrNameLst>
                                          <p:attrName>style.visibility</p:attrName>
                                        </p:attrNameLst>
                                      </p:cBhvr>
                                      <p:to>
                                        <p:strVal val="visible"/>
                                      </p:to>
                                    </p:set>
                                  </p:childTnLst>
                                </p:cTn>
                              </p:par>
                              <p:par>
                                <p:cTn id="260" presetID="1" presetClass="entr" presetSubtype="0" fill="hold" grpId="0" nodeType="withEffect">
                                  <p:stCondLst>
                                    <p:cond delay="0"/>
                                  </p:stCondLst>
                                  <p:childTnLst>
                                    <p:set>
                                      <p:cBhvr>
                                        <p:cTn id="261" dur="1" fill="hold">
                                          <p:stCondLst>
                                            <p:cond delay="0"/>
                                          </p:stCondLst>
                                        </p:cTn>
                                        <p:tgtEl>
                                          <p:spTgt spid="133210"/>
                                        </p:tgtEl>
                                        <p:attrNameLst>
                                          <p:attrName>style.visibility</p:attrName>
                                        </p:attrNameLst>
                                      </p:cBhvr>
                                      <p:to>
                                        <p:strVal val="visible"/>
                                      </p:to>
                                    </p:set>
                                  </p:childTnLst>
                                </p:cTn>
                              </p:par>
                              <p:par>
                                <p:cTn id="262" presetID="1" presetClass="entr" presetSubtype="0" fill="hold" grpId="0" nodeType="withEffect">
                                  <p:stCondLst>
                                    <p:cond delay="0"/>
                                  </p:stCondLst>
                                  <p:childTnLst>
                                    <p:set>
                                      <p:cBhvr>
                                        <p:cTn id="263" dur="1" fill="hold">
                                          <p:stCondLst>
                                            <p:cond delay="0"/>
                                          </p:stCondLst>
                                        </p:cTn>
                                        <p:tgtEl>
                                          <p:spTgt spid="133211"/>
                                        </p:tgtEl>
                                        <p:attrNameLst>
                                          <p:attrName>style.visibility</p:attrName>
                                        </p:attrNameLst>
                                      </p:cBhvr>
                                      <p:to>
                                        <p:strVal val="visible"/>
                                      </p:to>
                                    </p:set>
                                  </p:childTnLst>
                                </p:cTn>
                              </p:par>
                              <p:par>
                                <p:cTn id="264" presetID="10" presetClass="entr" presetSubtype="0" fill="hold" grpId="0" nodeType="withEffect">
                                  <p:stCondLst>
                                    <p:cond delay="0"/>
                                  </p:stCondLst>
                                  <p:childTnLst>
                                    <p:set>
                                      <p:cBhvr>
                                        <p:cTn id="265" dur="1" fill="hold">
                                          <p:stCondLst>
                                            <p:cond delay="0"/>
                                          </p:stCondLst>
                                        </p:cTn>
                                        <p:tgtEl>
                                          <p:spTgt spid="133172"/>
                                        </p:tgtEl>
                                        <p:attrNameLst>
                                          <p:attrName>style.visibility</p:attrName>
                                        </p:attrNameLst>
                                      </p:cBhvr>
                                      <p:to>
                                        <p:strVal val="visible"/>
                                      </p:to>
                                    </p:set>
                                    <p:animEffect transition="in" filter="fade">
                                      <p:cBhvr>
                                        <p:cTn id="266" dur="2000"/>
                                        <p:tgtEl>
                                          <p:spTgt spid="133172"/>
                                        </p:tgtEl>
                                      </p:cBhvr>
                                    </p:animEffect>
                                  </p:childTnLst>
                                </p:cTn>
                              </p:par>
                              <p:par>
                                <p:cTn id="267" presetID="10" presetClass="entr" presetSubtype="0" fill="hold" nodeType="withEffect">
                                  <p:stCondLst>
                                    <p:cond delay="0"/>
                                  </p:stCondLst>
                                  <p:childTnLst>
                                    <p:set>
                                      <p:cBhvr>
                                        <p:cTn id="268" dur="1" fill="hold">
                                          <p:stCondLst>
                                            <p:cond delay="0"/>
                                          </p:stCondLst>
                                        </p:cTn>
                                        <p:tgtEl>
                                          <p:spTgt spid="133218"/>
                                        </p:tgtEl>
                                        <p:attrNameLst>
                                          <p:attrName>style.visibility</p:attrName>
                                        </p:attrNameLst>
                                      </p:cBhvr>
                                      <p:to>
                                        <p:strVal val="visible"/>
                                      </p:to>
                                    </p:set>
                                    <p:animEffect transition="in" filter="fade">
                                      <p:cBhvr>
                                        <p:cTn id="269" dur="2000"/>
                                        <p:tgtEl>
                                          <p:spTgt spid="133218"/>
                                        </p:tgtEl>
                                      </p:cBhvr>
                                    </p:animEffect>
                                  </p:childTnLst>
                                </p:cTn>
                              </p:par>
                              <p:par>
                                <p:cTn id="270" presetID="1" presetClass="exit" presetSubtype="0" fill="hold" grpId="2" nodeType="withEffect">
                                  <p:stCondLst>
                                    <p:cond delay="0"/>
                                  </p:stCondLst>
                                  <p:childTnLst>
                                    <p:set>
                                      <p:cBhvr>
                                        <p:cTn id="271" dur="1" fill="hold">
                                          <p:stCondLst>
                                            <p:cond delay="0"/>
                                          </p:stCondLst>
                                        </p:cTn>
                                        <p:tgtEl>
                                          <p:spTgt spid="133176"/>
                                        </p:tgtEl>
                                        <p:attrNameLst>
                                          <p:attrName>style.visibility</p:attrName>
                                        </p:attrNameLst>
                                      </p:cBhvr>
                                      <p:to>
                                        <p:strVal val="hidden"/>
                                      </p:to>
                                    </p:set>
                                  </p:childTnLst>
                                </p:cTn>
                              </p:par>
                              <p:par>
                                <p:cTn id="272" presetID="1" presetClass="exit" presetSubtype="0" fill="hold" grpId="2" nodeType="withEffect">
                                  <p:stCondLst>
                                    <p:cond delay="0"/>
                                  </p:stCondLst>
                                  <p:childTnLst>
                                    <p:set>
                                      <p:cBhvr>
                                        <p:cTn id="273" dur="1" fill="hold">
                                          <p:stCondLst>
                                            <p:cond delay="0"/>
                                          </p:stCondLst>
                                        </p:cTn>
                                        <p:tgtEl>
                                          <p:spTgt spid="133177"/>
                                        </p:tgtEl>
                                        <p:attrNameLst>
                                          <p:attrName>style.visibility</p:attrName>
                                        </p:attrNameLst>
                                      </p:cBhvr>
                                      <p:to>
                                        <p:strVal val="hidden"/>
                                      </p:to>
                                    </p:set>
                                  </p:childTnLst>
                                </p:cTn>
                              </p:par>
                              <p:par>
                                <p:cTn id="274" presetID="1" presetClass="exit" presetSubtype="0" fill="hold" grpId="2" nodeType="withEffect">
                                  <p:stCondLst>
                                    <p:cond delay="0"/>
                                  </p:stCondLst>
                                  <p:childTnLst>
                                    <p:set>
                                      <p:cBhvr>
                                        <p:cTn id="275" dur="1" fill="hold">
                                          <p:stCondLst>
                                            <p:cond delay="0"/>
                                          </p:stCondLst>
                                        </p:cTn>
                                        <p:tgtEl>
                                          <p:spTgt spid="133178"/>
                                        </p:tgtEl>
                                        <p:attrNameLst>
                                          <p:attrName>style.visibility</p:attrName>
                                        </p:attrNameLst>
                                      </p:cBhvr>
                                      <p:to>
                                        <p:strVal val="hidden"/>
                                      </p:to>
                                    </p:set>
                                  </p:childTnLst>
                                </p:cTn>
                              </p:par>
                              <p:par>
                                <p:cTn id="276" presetID="1" presetClass="exit" presetSubtype="0" fill="hold" grpId="2" nodeType="withEffect">
                                  <p:stCondLst>
                                    <p:cond delay="0"/>
                                  </p:stCondLst>
                                  <p:childTnLst>
                                    <p:set>
                                      <p:cBhvr>
                                        <p:cTn id="277" dur="1" fill="hold">
                                          <p:stCondLst>
                                            <p:cond delay="0"/>
                                          </p:stCondLst>
                                        </p:cTn>
                                        <p:tgtEl>
                                          <p:spTgt spid="133179"/>
                                        </p:tgtEl>
                                        <p:attrNameLst>
                                          <p:attrName>style.visibility</p:attrName>
                                        </p:attrNameLst>
                                      </p:cBhvr>
                                      <p:to>
                                        <p:strVal val="hidden"/>
                                      </p:to>
                                    </p:set>
                                  </p:childTnLst>
                                </p:cTn>
                              </p:par>
                              <p:par>
                                <p:cTn id="278" presetID="1" presetClass="exit" presetSubtype="0" fill="hold" grpId="2" nodeType="withEffect">
                                  <p:stCondLst>
                                    <p:cond delay="0"/>
                                  </p:stCondLst>
                                  <p:childTnLst>
                                    <p:set>
                                      <p:cBhvr>
                                        <p:cTn id="279" dur="1" fill="hold">
                                          <p:stCondLst>
                                            <p:cond delay="0"/>
                                          </p:stCondLst>
                                        </p:cTn>
                                        <p:tgtEl>
                                          <p:spTgt spid="133180"/>
                                        </p:tgtEl>
                                        <p:attrNameLst>
                                          <p:attrName>style.visibility</p:attrName>
                                        </p:attrNameLst>
                                      </p:cBhvr>
                                      <p:to>
                                        <p:strVal val="hidden"/>
                                      </p:to>
                                    </p:set>
                                  </p:childTnLst>
                                </p:cTn>
                              </p:par>
                              <p:par>
                                <p:cTn id="280" presetID="1" presetClass="exit" presetSubtype="0" fill="hold" grpId="2" nodeType="withEffect">
                                  <p:stCondLst>
                                    <p:cond delay="0"/>
                                  </p:stCondLst>
                                  <p:childTnLst>
                                    <p:set>
                                      <p:cBhvr>
                                        <p:cTn id="281" dur="1" fill="hold">
                                          <p:stCondLst>
                                            <p:cond delay="0"/>
                                          </p:stCondLst>
                                        </p:cTn>
                                        <p:tgtEl>
                                          <p:spTgt spid="133181"/>
                                        </p:tgtEl>
                                        <p:attrNameLst>
                                          <p:attrName>style.visibility</p:attrName>
                                        </p:attrNameLst>
                                      </p:cBhvr>
                                      <p:to>
                                        <p:strVal val="hidden"/>
                                      </p:to>
                                    </p:set>
                                  </p:childTnLst>
                                </p:cTn>
                              </p:par>
                              <p:par>
                                <p:cTn id="282" presetID="1" presetClass="exit" presetSubtype="0" fill="hold" grpId="2" nodeType="withEffect">
                                  <p:stCondLst>
                                    <p:cond delay="0"/>
                                  </p:stCondLst>
                                  <p:childTnLst>
                                    <p:set>
                                      <p:cBhvr>
                                        <p:cTn id="283" dur="1" fill="hold">
                                          <p:stCondLst>
                                            <p:cond delay="0"/>
                                          </p:stCondLst>
                                        </p:cTn>
                                        <p:tgtEl>
                                          <p:spTgt spid="133182"/>
                                        </p:tgtEl>
                                        <p:attrNameLst>
                                          <p:attrName>style.visibility</p:attrName>
                                        </p:attrNameLst>
                                      </p:cBhvr>
                                      <p:to>
                                        <p:strVal val="hidden"/>
                                      </p:to>
                                    </p:set>
                                  </p:childTnLst>
                                </p:cTn>
                              </p:par>
                              <p:par>
                                <p:cTn id="284" presetID="1" presetClass="exit" presetSubtype="0" fill="hold" grpId="2" nodeType="withEffect">
                                  <p:stCondLst>
                                    <p:cond delay="0"/>
                                  </p:stCondLst>
                                  <p:childTnLst>
                                    <p:set>
                                      <p:cBhvr>
                                        <p:cTn id="285" dur="1" fill="hold">
                                          <p:stCondLst>
                                            <p:cond delay="0"/>
                                          </p:stCondLst>
                                        </p:cTn>
                                        <p:tgtEl>
                                          <p:spTgt spid="133183"/>
                                        </p:tgtEl>
                                        <p:attrNameLst>
                                          <p:attrName>style.visibility</p:attrName>
                                        </p:attrNameLst>
                                      </p:cBhvr>
                                      <p:to>
                                        <p:strVal val="hidden"/>
                                      </p:to>
                                    </p:set>
                                  </p:childTnLst>
                                </p:cTn>
                              </p:par>
                              <p:par>
                                <p:cTn id="286" presetID="1" presetClass="exit" presetSubtype="0" fill="hold" grpId="2" nodeType="withEffect">
                                  <p:stCondLst>
                                    <p:cond delay="0"/>
                                  </p:stCondLst>
                                  <p:childTnLst>
                                    <p:set>
                                      <p:cBhvr>
                                        <p:cTn id="287" dur="1" fill="hold">
                                          <p:stCondLst>
                                            <p:cond delay="0"/>
                                          </p:stCondLst>
                                        </p:cTn>
                                        <p:tgtEl>
                                          <p:spTgt spid="133184"/>
                                        </p:tgtEl>
                                        <p:attrNameLst>
                                          <p:attrName>style.visibility</p:attrName>
                                        </p:attrNameLst>
                                      </p:cBhvr>
                                      <p:to>
                                        <p:strVal val="hidden"/>
                                      </p:to>
                                    </p:set>
                                  </p:childTnLst>
                                </p:cTn>
                              </p:par>
                              <p:par>
                                <p:cTn id="288" presetID="1" presetClass="exit" presetSubtype="0" fill="hold" grpId="2" nodeType="withEffect">
                                  <p:stCondLst>
                                    <p:cond delay="0"/>
                                  </p:stCondLst>
                                  <p:childTnLst>
                                    <p:set>
                                      <p:cBhvr>
                                        <p:cTn id="289" dur="1" fill="hold">
                                          <p:stCondLst>
                                            <p:cond delay="0"/>
                                          </p:stCondLst>
                                        </p:cTn>
                                        <p:tgtEl>
                                          <p:spTgt spid="133185"/>
                                        </p:tgtEl>
                                        <p:attrNameLst>
                                          <p:attrName>style.visibility</p:attrName>
                                        </p:attrNameLst>
                                      </p:cBhvr>
                                      <p:to>
                                        <p:strVal val="hidden"/>
                                      </p:to>
                                    </p:set>
                                  </p:childTnLst>
                                </p:cTn>
                              </p:par>
                              <p:par>
                                <p:cTn id="290" presetID="1" presetClass="exit" presetSubtype="0" fill="hold" grpId="2" nodeType="withEffect">
                                  <p:stCondLst>
                                    <p:cond delay="0"/>
                                  </p:stCondLst>
                                  <p:childTnLst>
                                    <p:set>
                                      <p:cBhvr>
                                        <p:cTn id="291" dur="1" fill="hold">
                                          <p:stCondLst>
                                            <p:cond delay="0"/>
                                          </p:stCondLst>
                                        </p:cTn>
                                        <p:tgtEl>
                                          <p:spTgt spid="133186"/>
                                        </p:tgtEl>
                                        <p:attrNameLst>
                                          <p:attrName>style.visibility</p:attrName>
                                        </p:attrNameLst>
                                      </p:cBhvr>
                                      <p:to>
                                        <p:strVal val="hidden"/>
                                      </p:to>
                                    </p:set>
                                  </p:childTnLst>
                                </p:cTn>
                              </p:par>
                              <p:par>
                                <p:cTn id="292" presetID="1" presetClass="exit" presetSubtype="0" fill="hold" grpId="2" nodeType="withEffect">
                                  <p:stCondLst>
                                    <p:cond delay="0"/>
                                  </p:stCondLst>
                                  <p:childTnLst>
                                    <p:set>
                                      <p:cBhvr>
                                        <p:cTn id="293" dur="1" fill="hold">
                                          <p:stCondLst>
                                            <p:cond delay="0"/>
                                          </p:stCondLst>
                                        </p:cTn>
                                        <p:tgtEl>
                                          <p:spTgt spid="133187"/>
                                        </p:tgtEl>
                                        <p:attrNameLst>
                                          <p:attrName>style.visibility</p:attrName>
                                        </p:attrNameLst>
                                      </p:cBhvr>
                                      <p:to>
                                        <p:strVal val="hidden"/>
                                      </p:to>
                                    </p:set>
                                  </p:childTnLst>
                                </p:cTn>
                              </p:par>
                              <p:par>
                                <p:cTn id="294" presetID="1" presetClass="exit" presetSubtype="0" fill="hold" grpId="2" nodeType="withEffect">
                                  <p:stCondLst>
                                    <p:cond delay="0"/>
                                  </p:stCondLst>
                                  <p:childTnLst>
                                    <p:set>
                                      <p:cBhvr>
                                        <p:cTn id="295" dur="1" fill="hold">
                                          <p:stCondLst>
                                            <p:cond delay="0"/>
                                          </p:stCondLst>
                                        </p:cTn>
                                        <p:tgtEl>
                                          <p:spTgt spid="133188"/>
                                        </p:tgtEl>
                                        <p:attrNameLst>
                                          <p:attrName>style.visibility</p:attrName>
                                        </p:attrNameLst>
                                      </p:cBhvr>
                                      <p:to>
                                        <p:strVal val="hidden"/>
                                      </p:to>
                                    </p:set>
                                  </p:childTnLst>
                                </p:cTn>
                              </p:par>
                              <p:par>
                                <p:cTn id="296" presetID="1" presetClass="exit" presetSubtype="0" fill="hold" grpId="2" nodeType="withEffect">
                                  <p:stCondLst>
                                    <p:cond delay="0"/>
                                  </p:stCondLst>
                                  <p:childTnLst>
                                    <p:set>
                                      <p:cBhvr>
                                        <p:cTn id="297" dur="1" fill="hold">
                                          <p:stCondLst>
                                            <p:cond delay="0"/>
                                          </p:stCondLst>
                                        </p:cTn>
                                        <p:tgtEl>
                                          <p:spTgt spid="133189"/>
                                        </p:tgtEl>
                                        <p:attrNameLst>
                                          <p:attrName>style.visibility</p:attrName>
                                        </p:attrNameLst>
                                      </p:cBhvr>
                                      <p:to>
                                        <p:strVal val="hidden"/>
                                      </p:to>
                                    </p:set>
                                  </p:childTnLst>
                                </p:cTn>
                              </p:par>
                              <p:par>
                                <p:cTn id="298" presetID="1" presetClass="exit" presetSubtype="0" fill="hold" grpId="2" nodeType="withEffect">
                                  <p:stCondLst>
                                    <p:cond delay="0"/>
                                  </p:stCondLst>
                                  <p:childTnLst>
                                    <p:set>
                                      <p:cBhvr>
                                        <p:cTn id="299" dur="1" fill="hold">
                                          <p:stCondLst>
                                            <p:cond delay="0"/>
                                          </p:stCondLst>
                                        </p:cTn>
                                        <p:tgtEl>
                                          <p:spTgt spid="133190"/>
                                        </p:tgtEl>
                                        <p:attrNameLst>
                                          <p:attrName>style.visibility</p:attrName>
                                        </p:attrNameLst>
                                      </p:cBhvr>
                                      <p:to>
                                        <p:strVal val="hidden"/>
                                      </p:to>
                                    </p:set>
                                  </p:childTnLst>
                                </p:cTn>
                              </p:par>
                              <p:par>
                                <p:cTn id="300" presetID="1" presetClass="exit" presetSubtype="0" fill="hold" grpId="2" nodeType="withEffect">
                                  <p:stCondLst>
                                    <p:cond delay="0"/>
                                  </p:stCondLst>
                                  <p:childTnLst>
                                    <p:set>
                                      <p:cBhvr>
                                        <p:cTn id="301" dur="1" fill="hold">
                                          <p:stCondLst>
                                            <p:cond delay="0"/>
                                          </p:stCondLst>
                                        </p:cTn>
                                        <p:tgtEl>
                                          <p:spTgt spid="133191"/>
                                        </p:tgtEl>
                                        <p:attrNameLst>
                                          <p:attrName>style.visibility</p:attrName>
                                        </p:attrNameLst>
                                      </p:cBhvr>
                                      <p:to>
                                        <p:strVal val="hidden"/>
                                      </p:to>
                                    </p:set>
                                  </p:childTnLst>
                                </p:cTn>
                              </p:par>
                              <p:par>
                                <p:cTn id="302" presetID="1" presetClass="exit" presetSubtype="0" fill="hold" grpId="2" nodeType="withEffect">
                                  <p:stCondLst>
                                    <p:cond delay="0"/>
                                  </p:stCondLst>
                                  <p:childTnLst>
                                    <p:set>
                                      <p:cBhvr>
                                        <p:cTn id="303" dur="1" fill="hold">
                                          <p:stCondLst>
                                            <p:cond delay="0"/>
                                          </p:stCondLst>
                                        </p:cTn>
                                        <p:tgtEl>
                                          <p:spTgt spid="133192"/>
                                        </p:tgtEl>
                                        <p:attrNameLst>
                                          <p:attrName>style.visibility</p:attrName>
                                        </p:attrNameLst>
                                      </p:cBhvr>
                                      <p:to>
                                        <p:strVal val="hidden"/>
                                      </p:to>
                                    </p:set>
                                  </p:childTnLst>
                                </p:cTn>
                              </p:par>
                              <p:par>
                                <p:cTn id="304" presetID="1" presetClass="exit" presetSubtype="0" fill="hold" grpId="2" nodeType="withEffect">
                                  <p:stCondLst>
                                    <p:cond delay="0"/>
                                  </p:stCondLst>
                                  <p:childTnLst>
                                    <p:set>
                                      <p:cBhvr>
                                        <p:cTn id="305" dur="1" fill="hold">
                                          <p:stCondLst>
                                            <p:cond delay="0"/>
                                          </p:stCondLst>
                                        </p:cTn>
                                        <p:tgtEl>
                                          <p:spTgt spid="133193"/>
                                        </p:tgtEl>
                                        <p:attrNameLst>
                                          <p:attrName>style.visibility</p:attrName>
                                        </p:attrNameLst>
                                      </p:cBhvr>
                                      <p:to>
                                        <p:strVal val="hidden"/>
                                      </p:to>
                                    </p:set>
                                  </p:childTnLst>
                                </p:cTn>
                              </p:par>
                              <p:par>
                                <p:cTn id="306" presetID="1" presetClass="exit" presetSubtype="0" fill="hold" grpId="2" nodeType="withEffect">
                                  <p:stCondLst>
                                    <p:cond delay="0"/>
                                  </p:stCondLst>
                                  <p:childTnLst>
                                    <p:set>
                                      <p:cBhvr>
                                        <p:cTn id="307" dur="1" fill="hold">
                                          <p:stCondLst>
                                            <p:cond delay="0"/>
                                          </p:stCondLst>
                                        </p:cTn>
                                        <p:tgtEl>
                                          <p:spTgt spid="133194"/>
                                        </p:tgtEl>
                                        <p:attrNameLst>
                                          <p:attrName>style.visibility</p:attrName>
                                        </p:attrNameLst>
                                      </p:cBhvr>
                                      <p:to>
                                        <p:strVal val="hidden"/>
                                      </p:to>
                                    </p:set>
                                  </p:childTnLst>
                                </p:cTn>
                              </p:par>
                              <p:par>
                                <p:cTn id="308" presetID="1" presetClass="exit" presetSubtype="0" fill="hold" grpId="2" nodeType="withEffect">
                                  <p:stCondLst>
                                    <p:cond delay="0"/>
                                  </p:stCondLst>
                                  <p:childTnLst>
                                    <p:set>
                                      <p:cBhvr>
                                        <p:cTn id="309" dur="1" fill="hold">
                                          <p:stCondLst>
                                            <p:cond delay="0"/>
                                          </p:stCondLst>
                                        </p:cTn>
                                        <p:tgtEl>
                                          <p:spTgt spid="133195"/>
                                        </p:tgtEl>
                                        <p:attrNameLst>
                                          <p:attrName>style.visibility</p:attrName>
                                        </p:attrNameLst>
                                      </p:cBhvr>
                                      <p:to>
                                        <p:strVal val="hidden"/>
                                      </p:to>
                                    </p:set>
                                  </p:childTnLst>
                                </p:cTn>
                              </p:par>
                            </p:childTnLst>
                          </p:cTn>
                        </p:par>
                      </p:childTnLst>
                    </p:cTn>
                  </p:par>
                  <p:par>
                    <p:cTn id="310" fill="hold" nodeType="clickPar">
                      <p:stCondLst>
                        <p:cond delay="indefinite"/>
                      </p:stCondLst>
                      <p:childTnLst>
                        <p:par>
                          <p:cTn id="311" fill="hold" nodeType="withGroup">
                            <p:stCondLst>
                              <p:cond delay="0"/>
                            </p:stCondLst>
                            <p:childTnLst>
                              <p:par>
                                <p:cTn id="312" presetID="3" presetClass="emph" presetSubtype="2" fill="hold" nodeType="clickEffect">
                                  <p:stCondLst>
                                    <p:cond delay="0"/>
                                  </p:stCondLst>
                                  <p:childTnLst>
                                    <p:animClr clrSpc="rgb" dir="cw">
                                      <p:cBhvr override="childStyle">
                                        <p:cTn id="313" dur="500" fill="hold"/>
                                        <p:tgtEl>
                                          <p:spTgt spid="133169">
                                            <p:txEl>
                                              <p:pRg st="1" end="1"/>
                                            </p:txEl>
                                          </p:spTgt>
                                        </p:tgtEl>
                                        <p:attrNameLst>
                                          <p:attrName>style.color</p:attrName>
                                        </p:attrNameLst>
                                      </p:cBhvr>
                                      <p:to>
                                        <a:srgbClr val="C0C0C0"/>
                                      </p:to>
                                    </p:animClr>
                                  </p:childTnLst>
                                </p:cTn>
                              </p:par>
                              <p:par>
                                <p:cTn id="314" presetID="1" presetClass="entr" presetSubtype="0" fill="hold" nodeType="withEffect">
                                  <p:stCondLst>
                                    <p:cond delay="0"/>
                                  </p:stCondLst>
                                  <p:childTnLst>
                                    <p:set>
                                      <p:cBhvr>
                                        <p:cTn id="315" dur="1" fill="hold">
                                          <p:stCondLst>
                                            <p:cond delay="0"/>
                                          </p:stCondLst>
                                        </p:cTn>
                                        <p:tgtEl>
                                          <p:spTgt spid="133169">
                                            <p:txEl>
                                              <p:pRg st="2" end="2"/>
                                            </p:txEl>
                                          </p:spTgt>
                                        </p:tgtEl>
                                        <p:attrNameLst>
                                          <p:attrName>style.visibility</p:attrName>
                                        </p:attrNameLst>
                                      </p:cBhvr>
                                      <p:to>
                                        <p:strVal val="visible"/>
                                      </p:to>
                                    </p:set>
                                  </p:childTnLst>
                                </p:cTn>
                              </p:par>
                            </p:childTnLst>
                          </p:cTn>
                        </p:par>
                        <p:par>
                          <p:cTn id="316" fill="hold" nodeType="afterGroup">
                            <p:stCondLst>
                              <p:cond delay="500"/>
                            </p:stCondLst>
                            <p:childTnLst>
                              <p:par>
                                <p:cTn id="317" presetID="0" presetClass="path" presetSubtype="0" accel="50000" decel="50000" fill="hold" grpId="1" nodeType="afterEffect">
                                  <p:stCondLst>
                                    <p:cond delay="0"/>
                                  </p:stCondLst>
                                  <p:childTnLst>
                                    <p:animMotion origin="layout" path="M 0 0 L 0 -0.01158 " pathEditMode="relative" ptsTypes="AA">
                                      <p:cBhvr>
                                        <p:cTn id="318" dur="1000" fill="hold"/>
                                        <p:tgtEl>
                                          <p:spTgt spid="133197"/>
                                        </p:tgtEl>
                                        <p:attrNameLst>
                                          <p:attrName>ppt_x</p:attrName>
                                          <p:attrName>ppt_y</p:attrName>
                                        </p:attrNameLst>
                                      </p:cBhvr>
                                    </p:animMotion>
                                  </p:childTnLst>
                                </p:cTn>
                              </p:par>
                              <p:par>
                                <p:cTn id="319" presetID="0" presetClass="path" presetSubtype="0" accel="50000" decel="50000" fill="hold" grpId="1" nodeType="withEffect">
                                  <p:stCondLst>
                                    <p:cond delay="0"/>
                                  </p:stCondLst>
                                  <p:childTnLst>
                                    <p:animMotion origin="layout" path="M 0 0 L 0 -0.01158 " pathEditMode="relative" ptsTypes="AA">
                                      <p:cBhvr>
                                        <p:cTn id="320" dur="1000" fill="hold"/>
                                        <p:tgtEl>
                                          <p:spTgt spid="133198"/>
                                        </p:tgtEl>
                                        <p:attrNameLst>
                                          <p:attrName>ppt_x</p:attrName>
                                          <p:attrName>ppt_y</p:attrName>
                                        </p:attrNameLst>
                                      </p:cBhvr>
                                    </p:animMotion>
                                  </p:childTnLst>
                                </p:cTn>
                              </p:par>
                              <p:par>
                                <p:cTn id="321" presetID="0" presetClass="path" presetSubtype="0" accel="50000" decel="50000" fill="hold" grpId="1" nodeType="withEffect">
                                  <p:stCondLst>
                                    <p:cond delay="0"/>
                                  </p:stCondLst>
                                  <p:childTnLst>
                                    <p:animMotion origin="layout" path="M 0 0 L 0 -0.01158 " pathEditMode="relative" ptsTypes="AA">
                                      <p:cBhvr>
                                        <p:cTn id="322" dur="1000" fill="hold"/>
                                        <p:tgtEl>
                                          <p:spTgt spid="133199"/>
                                        </p:tgtEl>
                                        <p:attrNameLst>
                                          <p:attrName>ppt_x</p:attrName>
                                          <p:attrName>ppt_y</p:attrName>
                                        </p:attrNameLst>
                                      </p:cBhvr>
                                    </p:animMotion>
                                  </p:childTnLst>
                                </p:cTn>
                              </p:par>
                              <p:par>
                                <p:cTn id="323" presetID="0" presetClass="path" presetSubtype="0" accel="50000" decel="50000" fill="hold" grpId="1" nodeType="withEffect">
                                  <p:stCondLst>
                                    <p:cond delay="0"/>
                                  </p:stCondLst>
                                  <p:childTnLst>
                                    <p:animMotion origin="layout" path="M 0 0 L 0 -0.01158 " pathEditMode="relative" ptsTypes="AA">
                                      <p:cBhvr>
                                        <p:cTn id="324" dur="1000" fill="hold"/>
                                        <p:tgtEl>
                                          <p:spTgt spid="133200"/>
                                        </p:tgtEl>
                                        <p:attrNameLst>
                                          <p:attrName>ppt_x</p:attrName>
                                          <p:attrName>ppt_y</p:attrName>
                                        </p:attrNameLst>
                                      </p:cBhvr>
                                    </p:animMotion>
                                  </p:childTnLst>
                                </p:cTn>
                              </p:par>
                              <p:par>
                                <p:cTn id="325" presetID="0" presetClass="path" presetSubtype="0" accel="50000" decel="50000" fill="hold" grpId="1" nodeType="withEffect">
                                  <p:stCondLst>
                                    <p:cond delay="0"/>
                                  </p:stCondLst>
                                  <p:childTnLst>
                                    <p:animMotion origin="layout" path="M 0 0 L 0 -0.01158 " pathEditMode="relative" ptsTypes="AA">
                                      <p:cBhvr>
                                        <p:cTn id="326" dur="1000" fill="hold"/>
                                        <p:tgtEl>
                                          <p:spTgt spid="133201"/>
                                        </p:tgtEl>
                                        <p:attrNameLst>
                                          <p:attrName>ppt_x</p:attrName>
                                          <p:attrName>ppt_y</p:attrName>
                                        </p:attrNameLst>
                                      </p:cBhvr>
                                    </p:animMotion>
                                  </p:childTnLst>
                                </p:cTn>
                              </p:par>
                              <p:par>
                                <p:cTn id="327" presetID="0" presetClass="path" presetSubtype="0" accel="50000" decel="50000" fill="hold" grpId="1" nodeType="withEffect">
                                  <p:stCondLst>
                                    <p:cond delay="0"/>
                                  </p:stCondLst>
                                  <p:childTnLst>
                                    <p:animMotion origin="layout" path="M 0 0 L 0.00034 -0.02269 " pathEditMode="relative" ptsTypes="AA">
                                      <p:cBhvr>
                                        <p:cTn id="328" dur="1000" fill="hold"/>
                                        <p:tgtEl>
                                          <p:spTgt spid="133202"/>
                                        </p:tgtEl>
                                        <p:attrNameLst>
                                          <p:attrName>ppt_x</p:attrName>
                                          <p:attrName>ppt_y</p:attrName>
                                        </p:attrNameLst>
                                      </p:cBhvr>
                                    </p:animMotion>
                                  </p:childTnLst>
                                </p:cTn>
                              </p:par>
                              <p:par>
                                <p:cTn id="329" presetID="0" presetClass="path" presetSubtype="0" accel="50000" decel="50000" fill="hold" grpId="1" nodeType="withEffect">
                                  <p:stCondLst>
                                    <p:cond delay="0"/>
                                  </p:stCondLst>
                                  <p:childTnLst>
                                    <p:animMotion origin="layout" path="M 0 0 L 0.00034 -0.02269 " pathEditMode="relative" ptsTypes="AA">
                                      <p:cBhvr>
                                        <p:cTn id="330" dur="1000" fill="hold"/>
                                        <p:tgtEl>
                                          <p:spTgt spid="133203"/>
                                        </p:tgtEl>
                                        <p:attrNameLst>
                                          <p:attrName>ppt_x</p:attrName>
                                          <p:attrName>ppt_y</p:attrName>
                                        </p:attrNameLst>
                                      </p:cBhvr>
                                    </p:animMotion>
                                  </p:childTnLst>
                                </p:cTn>
                              </p:par>
                              <p:par>
                                <p:cTn id="331" presetID="0" presetClass="path" presetSubtype="0" accel="50000" decel="50000" fill="hold" grpId="1" nodeType="withEffect">
                                  <p:stCondLst>
                                    <p:cond delay="0"/>
                                  </p:stCondLst>
                                  <p:childTnLst>
                                    <p:animMotion origin="layout" path="M 0 0 L 0.00034 -0.02269 " pathEditMode="relative" ptsTypes="AA">
                                      <p:cBhvr>
                                        <p:cTn id="332" dur="1000" fill="hold"/>
                                        <p:tgtEl>
                                          <p:spTgt spid="133204"/>
                                        </p:tgtEl>
                                        <p:attrNameLst>
                                          <p:attrName>ppt_x</p:attrName>
                                          <p:attrName>ppt_y</p:attrName>
                                        </p:attrNameLst>
                                      </p:cBhvr>
                                    </p:animMotion>
                                  </p:childTnLst>
                                </p:cTn>
                              </p:par>
                              <p:par>
                                <p:cTn id="333" presetID="0" presetClass="path" presetSubtype="0" accel="50000" decel="50000" fill="hold" grpId="1" nodeType="withEffect">
                                  <p:stCondLst>
                                    <p:cond delay="0"/>
                                  </p:stCondLst>
                                  <p:childTnLst>
                                    <p:animMotion origin="layout" path="M 0 0 L 0.00034 -0.02269 " pathEditMode="relative" ptsTypes="AA">
                                      <p:cBhvr>
                                        <p:cTn id="334" dur="1000" fill="hold"/>
                                        <p:tgtEl>
                                          <p:spTgt spid="133205"/>
                                        </p:tgtEl>
                                        <p:attrNameLst>
                                          <p:attrName>ppt_x</p:attrName>
                                          <p:attrName>ppt_y</p:attrName>
                                        </p:attrNameLst>
                                      </p:cBhvr>
                                    </p:animMotion>
                                  </p:childTnLst>
                                </p:cTn>
                              </p:par>
                              <p:par>
                                <p:cTn id="335" presetID="0" presetClass="path" presetSubtype="0" accel="50000" decel="50000" fill="hold" grpId="1" nodeType="withEffect">
                                  <p:stCondLst>
                                    <p:cond delay="0"/>
                                  </p:stCondLst>
                                  <p:childTnLst>
                                    <p:animMotion origin="layout" path="M 0 0 L 0.00034 -0.02269 " pathEditMode="relative" ptsTypes="AA">
                                      <p:cBhvr>
                                        <p:cTn id="336" dur="1000" fill="hold"/>
                                        <p:tgtEl>
                                          <p:spTgt spid="133206"/>
                                        </p:tgtEl>
                                        <p:attrNameLst>
                                          <p:attrName>ppt_x</p:attrName>
                                          <p:attrName>ppt_y</p:attrName>
                                        </p:attrNameLst>
                                      </p:cBhvr>
                                    </p:animMotion>
                                  </p:childTnLst>
                                </p:cTn>
                              </p:par>
                              <p:par>
                                <p:cTn id="337" presetID="0" presetClass="path" presetSubtype="0" accel="50000" decel="50000" fill="hold" grpId="1" nodeType="withEffect">
                                  <p:stCondLst>
                                    <p:cond delay="0"/>
                                  </p:stCondLst>
                                  <p:childTnLst>
                                    <p:animMotion origin="layout" path="M 0 0 L 0 -0.03403 " pathEditMode="relative" ptsTypes="AA">
                                      <p:cBhvr>
                                        <p:cTn id="338" dur="1000" fill="hold"/>
                                        <p:tgtEl>
                                          <p:spTgt spid="133207"/>
                                        </p:tgtEl>
                                        <p:attrNameLst>
                                          <p:attrName>ppt_x</p:attrName>
                                          <p:attrName>ppt_y</p:attrName>
                                        </p:attrNameLst>
                                      </p:cBhvr>
                                    </p:animMotion>
                                  </p:childTnLst>
                                </p:cTn>
                              </p:par>
                              <p:par>
                                <p:cTn id="339" presetID="0" presetClass="path" presetSubtype="0" accel="50000" decel="50000" fill="hold" grpId="1" nodeType="withEffect">
                                  <p:stCondLst>
                                    <p:cond delay="0"/>
                                  </p:stCondLst>
                                  <p:childTnLst>
                                    <p:animMotion origin="layout" path="M 0 0 L 0 -0.03403 " pathEditMode="relative" ptsTypes="AA">
                                      <p:cBhvr>
                                        <p:cTn id="340" dur="1000" fill="hold"/>
                                        <p:tgtEl>
                                          <p:spTgt spid="133208"/>
                                        </p:tgtEl>
                                        <p:attrNameLst>
                                          <p:attrName>ppt_x</p:attrName>
                                          <p:attrName>ppt_y</p:attrName>
                                        </p:attrNameLst>
                                      </p:cBhvr>
                                    </p:animMotion>
                                  </p:childTnLst>
                                </p:cTn>
                              </p:par>
                              <p:par>
                                <p:cTn id="341" presetID="0" presetClass="path" presetSubtype="0" accel="50000" decel="50000" fill="hold" grpId="1" nodeType="withEffect">
                                  <p:stCondLst>
                                    <p:cond delay="0"/>
                                  </p:stCondLst>
                                  <p:childTnLst>
                                    <p:animMotion origin="layout" path="M 0 0 L 0 -0.03403 " pathEditMode="relative" ptsTypes="AA">
                                      <p:cBhvr>
                                        <p:cTn id="342" dur="1000" fill="hold"/>
                                        <p:tgtEl>
                                          <p:spTgt spid="133209"/>
                                        </p:tgtEl>
                                        <p:attrNameLst>
                                          <p:attrName>ppt_x</p:attrName>
                                          <p:attrName>ppt_y</p:attrName>
                                        </p:attrNameLst>
                                      </p:cBhvr>
                                    </p:animMotion>
                                  </p:childTnLst>
                                </p:cTn>
                              </p:par>
                              <p:par>
                                <p:cTn id="343" presetID="0" presetClass="path" presetSubtype="0" accel="50000" decel="50000" fill="hold" grpId="1" nodeType="withEffect">
                                  <p:stCondLst>
                                    <p:cond delay="0"/>
                                  </p:stCondLst>
                                  <p:childTnLst>
                                    <p:animMotion origin="layout" path="M 0 0 L 0 -0.03403 " pathEditMode="relative" ptsTypes="AA">
                                      <p:cBhvr>
                                        <p:cTn id="344" dur="1000" fill="hold"/>
                                        <p:tgtEl>
                                          <p:spTgt spid="133210"/>
                                        </p:tgtEl>
                                        <p:attrNameLst>
                                          <p:attrName>ppt_x</p:attrName>
                                          <p:attrName>ppt_y</p:attrName>
                                        </p:attrNameLst>
                                      </p:cBhvr>
                                    </p:animMotion>
                                  </p:childTnLst>
                                </p:cTn>
                              </p:par>
                              <p:par>
                                <p:cTn id="345" presetID="0" presetClass="path" presetSubtype="0" accel="50000" decel="50000" fill="hold" grpId="1" nodeType="withEffect">
                                  <p:stCondLst>
                                    <p:cond delay="0"/>
                                  </p:stCondLst>
                                  <p:childTnLst>
                                    <p:animMotion origin="layout" path="M 0 0 L 0 -0.03403 " pathEditMode="relative" ptsTypes="AA">
                                      <p:cBhvr>
                                        <p:cTn id="346" dur="1000" fill="hold"/>
                                        <p:tgtEl>
                                          <p:spTgt spid="133211"/>
                                        </p:tgtEl>
                                        <p:attrNameLst>
                                          <p:attrName>ppt_x</p:attrName>
                                          <p:attrName>ppt_y</p:attrName>
                                        </p:attrNameLst>
                                      </p:cBhvr>
                                    </p:animMotion>
                                  </p:childTnLst>
                                </p:cTn>
                              </p:par>
                            </p:childTnLst>
                          </p:cTn>
                        </p:par>
                        <p:par>
                          <p:cTn id="347" fill="hold" nodeType="afterGroup">
                            <p:stCondLst>
                              <p:cond delay="1500"/>
                            </p:stCondLst>
                            <p:childTnLst>
                              <p:par>
                                <p:cTn id="348" presetID="1" presetClass="exit" presetSubtype="0" fill="hold" grpId="2" nodeType="afterEffect">
                                  <p:stCondLst>
                                    <p:cond delay="0"/>
                                  </p:stCondLst>
                                  <p:childTnLst>
                                    <p:set>
                                      <p:cBhvr>
                                        <p:cTn id="349" dur="1" fill="hold">
                                          <p:stCondLst>
                                            <p:cond delay="0"/>
                                          </p:stCondLst>
                                        </p:cTn>
                                        <p:tgtEl>
                                          <p:spTgt spid="133197"/>
                                        </p:tgtEl>
                                        <p:attrNameLst>
                                          <p:attrName>style.visibility</p:attrName>
                                        </p:attrNameLst>
                                      </p:cBhvr>
                                      <p:to>
                                        <p:strVal val="hidden"/>
                                      </p:to>
                                    </p:set>
                                  </p:childTnLst>
                                </p:cTn>
                              </p:par>
                              <p:par>
                                <p:cTn id="350" presetID="1" presetClass="exit" presetSubtype="0" fill="hold" grpId="2" nodeType="withEffect">
                                  <p:stCondLst>
                                    <p:cond delay="0"/>
                                  </p:stCondLst>
                                  <p:childTnLst>
                                    <p:set>
                                      <p:cBhvr>
                                        <p:cTn id="351" dur="1" fill="hold">
                                          <p:stCondLst>
                                            <p:cond delay="0"/>
                                          </p:stCondLst>
                                        </p:cTn>
                                        <p:tgtEl>
                                          <p:spTgt spid="133198"/>
                                        </p:tgtEl>
                                        <p:attrNameLst>
                                          <p:attrName>style.visibility</p:attrName>
                                        </p:attrNameLst>
                                      </p:cBhvr>
                                      <p:to>
                                        <p:strVal val="hidden"/>
                                      </p:to>
                                    </p:set>
                                  </p:childTnLst>
                                </p:cTn>
                              </p:par>
                              <p:par>
                                <p:cTn id="352" presetID="1" presetClass="exit" presetSubtype="0" fill="hold" grpId="2" nodeType="withEffect">
                                  <p:stCondLst>
                                    <p:cond delay="0"/>
                                  </p:stCondLst>
                                  <p:childTnLst>
                                    <p:set>
                                      <p:cBhvr>
                                        <p:cTn id="353" dur="1" fill="hold">
                                          <p:stCondLst>
                                            <p:cond delay="0"/>
                                          </p:stCondLst>
                                        </p:cTn>
                                        <p:tgtEl>
                                          <p:spTgt spid="133199"/>
                                        </p:tgtEl>
                                        <p:attrNameLst>
                                          <p:attrName>style.visibility</p:attrName>
                                        </p:attrNameLst>
                                      </p:cBhvr>
                                      <p:to>
                                        <p:strVal val="hidden"/>
                                      </p:to>
                                    </p:set>
                                  </p:childTnLst>
                                </p:cTn>
                              </p:par>
                              <p:par>
                                <p:cTn id="354" presetID="1" presetClass="exit" presetSubtype="0" fill="hold" grpId="2" nodeType="withEffect">
                                  <p:stCondLst>
                                    <p:cond delay="0"/>
                                  </p:stCondLst>
                                  <p:childTnLst>
                                    <p:set>
                                      <p:cBhvr>
                                        <p:cTn id="355" dur="1" fill="hold">
                                          <p:stCondLst>
                                            <p:cond delay="0"/>
                                          </p:stCondLst>
                                        </p:cTn>
                                        <p:tgtEl>
                                          <p:spTgt spid="133200"/>
                                        </p:tgtEl>
                                        <p:attrNameLst>
                                          <p:attrName>style.visibility</p:attrName>
                                        </p:attrNameLst>
                                      </p:cBhvr>
                                      <p:to>
                                        <p:strVal val="hidden"/>
                                      </p:to>
                                    </p:set>
                                  </p:childTnLst>
                                </p:cTn>
                              </p:par>
                              <p:par>
                                <p:cTn id="356" presetID="1" presetClass="exit" presetSubtype="0" fill="hold" grpId="2" nodeType="withEffect">
                                  <p:stCondLst>
                                    <p:cond delay="0"/>
                                  </p:stCondLst>
                                  <p:childTnLst>
                                    <p:set>
                                      <p:cBhvr>
                                        <p:cTn id="357" dur="1" fill="hold">
                                          <p:stCondLst>
                                            <p:cond delay="0"/>
                                          </p:stCondLst>
                                        </p:cTn>
                                        <p:tgtEl>
                                          <p:spTgt spid="133201"/>
                                        </p:tgtEl>
                                        <p:attrNameLst>
                                          <p:attrName>style.visibility</p:attrName>
                                        </p:attrNameLst>
                                      </p:cBhvr>
                                      <p:to>
                                        <p:strVal val="hidden"/>
                                      </p:to>
                                    </p:set>
                                  </p:childTnLst>
                                </p:cTn>
                              </p:par>
                              <p:par>
                                <p:cTn id="358" presetID="1" presetClass="exit" presetSubtype="0" fill="hold" grpId="2" nodeType="withEffect">
                                  <p:stCondLst>
                                    <p:cond delay="0"/>
                                  </p:stCondLst>
                                  <p:childTnLst>
                                    <p:set>
                                      <p:cBhvr>
                                        <p:cTn id="359" dur="1" fill="hold">
                                          <p:stCondLst>
                                            <p:cond delay="0"/>
                                          </p:stCondLst>
                                        </p:cTn>
                                        <p:tgtEl>
                                          <p:spTgt spid="133202"/>
                                        </p:tgtEl>
                                        <p:attrNameLst>
                                          <p:attrName>style.visibility</p:attrName>
                                        </p:attrNameLst>
                                      </p:cBhvr>
                                      <p:to>
                                        <p:strVal val="hidden"/>
                                      </p:to>
                                    </p:set>
                                  </p:childTnLst>
                                </p:cTn>
                              </p:par>
                              <p:par>
                                <p:cTn id="360" presetID="1" presetClass="exit" presetSubtype="0" fill="hold" grpId="2" nodeType="withEffect">
                                  <p:stCondLst>
                                    <p:cond delay="0"/>
                                  </p:stCondLst>
                                  <p:childTnLst>
                                    <p:set>
                                      <p:cBhvr>
                                        <p:cTn id="361" dur="1" fill="hold">
                                          <p:stCondLst>
                                            <p:cond delay="0"/>
                                          </p:stCondLst>
                                        </p:cTn>
                                        <p:tgtEl>
                                          <p:spTgt spid="133203"/>
                                        </p:tgtEl>
                                        <p:attrNameLst>
                                          <p:attrName>style.visibility</p:attrName>
                                        </p:attrNameLst>
                                      </p:cBhvr>
                                      <p:to>
                                        <p:strVal val="hidden"/>
                                      </p:to>
                                    </p:set>
                                  </p:childTnLst>
                                </p:cTn>
                              </p:par>
                              <p:par>
                                <p:cTn id="362" presetID="1" presetClass="exit" presetSubtype="0" fill="hold" grpId="2" nodeType="withEffect">
                                  <p:stCondLst>
                                    <p:cond delay="0"/>
                                  </p:stCondLst>
                                  <p:childTnLst>
                                    <p:set>
                                      <p:cBhvr>
                                        <p:cTn id="363" dur="1" fill="hold">
                                          <p:stCondLst>
                                            <p:cond delay="0"/>
                                          </p:stCondLst>
                                        </p:cTn>
                                        <p:tgtEl>
                                          <p:spTgt spid="133204"/>
                                        </p:tgtEl>
                                        <p:attrNameLst>
                                          <p:attrName>style.visibility</p:attrName>
                                        </p:attrNameLst>
                                      </p:cBhvr>
                                      <p:to>
                                        <p:strVal val="hidden"/>
                                      </p:to>
                                    </p:set>
                                  </p:childTnLst>
                                </p:cTn>
                              </p:par>
                              <p:par>
                                <p:cTn id="364" presetID="1" presetClass="exit" presetSubtype="0" fill="hold" grpId="2" nodeType="withEffect">
                                  <p:stCondLst>
                                    <p:cond delay="0"/>
                                  </p:stCondLst>
                                  <p:childTnLst>
                                    <p:set>
                                      <p:cBhvr>
                                        <p:cTn id="365" dur="1" fill="hold">
                                          <p:stCondLst>
                                            <p:cond delay="0"/>
                                          </p:stCondLst>
                                        </p:cTn>
                                        <p:tgtEl>
                                          <p:spTgt spid="133205"/>
                                        </p:tgtEl>
                                        <p:attrNameLst>
                                          <p:attrName>style.visibility</p:attrName>
                                        </p:attrNameLst>
                                      </p:cBhvr>
                                      <p:to>
                                        <p:strVal val="hidden"/>
                                      </p:to>
                                    </p:set>
                                  </p:childTnLst>
                                </p:cTn>
                              </p:par>
                              <p:par>
                                <p:cTn id="366" presetID="1" presetClass="exit" presetSubtype="0" fill="hold" grpId="2" nodeType="withEffect">
                                  <p:stCondLst>
                                    <p:cond delay="0"/>
                                  </p:stCondLst>
                                  <p:childTnLst>
                                    <p:set>
                                      <p:cBhvr>
                                        <p:cTn id="367" dur="1" fill="hold">
                                          <p:stCondLst>
                                            <p:cond delay="0"/>
                                          </p:stCondLst>
                                        </p:cTn>
                                        <p:tgtEl>
                                          <p:spTgt spid="133206"/>
                                        </p:tgtEl>
                                        <p:attrNameLst>
                                          <p:attrName>style.visibility</p:attrName>
                                        </p:attrNameLst>
                                      </p:cBhvr>
                                      <p:to>
                                        <p:strVal val="hidden"/>
                                      </p:to>
                                    </p:set>
                                  </p:childTnLst>
                                </p:cTn>
                              </p:par>
                              <p:par>
                                <p:cTn id="368" presetID="1" presetClass="exit" presetSubtype="0" fill="hold" grpId="2" nodeType="withEffect">
                                  <p:stCondLst>
                                    <p:cond delay="0"/>
                                  </p:stCondLst>
                                  <p:childTnLst>
                                    <p:set>
                                      <p:cBhvr>
                                        <p:cTn id="369" dur="1" fill="hold">
                                          <p:stCondLst>
                                            <p:cond delay="0"/>
                                          </p:stCondLst>
                                        </p:cTn>
                                        <p:tgtEl>
                                          <p:spTgt spid="133207"/>
                                        </p:tgtEl>
                                        <p:attrNameLst>
                                          <p:attrName>style.visibility</p:attrName>
                                        </p:attrNameLst>
                                      </p:cBhvr>
                                      <p:to>
                                        <p:strVal val="hidden"/>
                                      </p:to>
                                    </p:set>
                                  </p:childTnLst>
                                </p:cTn>
                              </p:par>
                              <p:par>
                                <p:cTn id="370" presetID="1" presetClass="exit" presetSubtype="0" fill="hold" grpId="2" nodeType="withEffect">
                                  <p:stCondLst>
                                    <p:cond delay="0"/>
                                  </p:stCondLst>
                                  <p:childTnLst>
                                    <p:set>
                                      <p:cBhvr>
                                        <p:cTn id="371" dur="1" fill="hold">
                                          <p:stCondLst>
                                            <p:cond delay="0"/>
                                          </p:stCondLst>
                                        </p:cTn>
                                        <p:tgtEl>
                                          <p:spTgt spid="133208"/>
                                        </p:tgtEl>
                                        <p:attrNameLst>
                                          <p:attrName>style.visibility</p:attrName>
                                        </p:attrNameLst>
                                      </p:cBhvr>
                                      <p:to>
                                        <p:strVal val="hidden"/>
                                      </p:to>
                                    </p:set>
                                  </p:childTnLst>
                                </p:cTn>
                              </p:par>
                              <p:par>
                                <p:cTn id="372" presetID="1" presetClass="exit" presetSubtype="0" fill="hold" grpId="2" nodeType="withEffect">
                                  <p:stCondLst>
                                    <p:cond delay="0"/>
                                  </p:stCondLst>
                                  <p:childTnLst>
                                    <p:set>
                                      <p:cBhvr>
                                        <p:cTn id="373" dur="1" fill="hold">
                                          <p:stCondLst>
                                            <p:cond delay="0"/>
                                          </p:stCondLst>
                                        </p:cTn>
                                        <p:tgtEl>
                                          <p:spTgt spid="133209"/>
                                        </p:tgtEl>
                                        <p:attrNameLst>
                                          <p:attrName>style.visibility</p:attrName>
                                        </p:attrNameLst>
                                      </p:cBhvr>
                                      <p:to>
                                        <p:strVal val="hidden"/>
                                      </p:to>
                                    </p:set>
                                  </p:childTnLst>
                                </p:cTn>
                              </p:par>
                              <p:par>
                                <p:cTn id="374" presetID="1" presetClass="exit" presetSubtype="0" fill="hold" grpId="2" nodeType="withEffect">
                                  <p:stCondLst>
                                    <p:cond delay="0"/>
                                  </p:stCondLst>
                                  <p:childTnLst>
                                    <p:set>
                                      <p:cBhvr>
                                        <p:cTn id="375" dur="1" fill="hold">
                                          <p:stCondLst>
                                            <p:cond delay="0"/>
                                          </p:stCondLst>
                                        </p:cTn>
                                        <p:tgtEl>
                                          <p:spTgt spid="133210"/>
                                        </p:tgtEl>
                                        <p:attrNameLst>
                                          <p:attrName>style.visibility</p:attrName>
                                        </p:attrNameLst>
                                      </p:cBhvr>
                                      <p:to>
                                        <p:strVal val="hidden"/>
                                      </p:to>
                                    </p:set>
                                  </p:childTnLst>
                                </p:cTn>
                              </p:par>
                              <p:par>
                                <p:cTn id="376" presetID="1" presetClass="exit" presetSubtype="0" fill="hold" grpId="2" nodeType="withEffect">
                                  <p:stCondLst>
                                    <p:cond delay="0"/>
                                  </p:stCondLst>
                                  <p:childTnLst>
                                    <p:set>
                                      <p:cBhvr>
                                        <p:cTn id="377" dur="1" fill="hold">
                                          <p:stCondLst>
                                            <p:cond delay="0"/>
                                          </p:stCondLst>
                                        </p:cTn>
                                        <p:tgtEl>
                                          <p:spTgt spid="133211"/>
                                        </p:tgtEl>
                                        <p:attrNameLst>
                                          <p:attrName>style.visibility</p:attrName>
                                        </p:attrNameLst>
                                      </p:cBhvr>
                                      <p:to>
                                        <p:strVal val="hidden"/>
                                      </p:to>
                                    </p:set>
                                  </p:childTnLst>
                                </p:cTn>
                              </p:par>
                              <p:par>
                                <p:cTn id="378" presetID="35" presetClass="path" presetSubtype="0" accel="50000" decel="50000" fill="hold" grpId="1" nodeType="withEffect">
                                  <p:stCondLst>
                                    <p:cond delay="0"/>
                                  </p:stCondLst>
                                  <p:childTnLst>
                                    <p:animMotion origin="layout" path="M 2.77778E-6 -1.85185E-6 L -0.17101 -1.85185E-6 " pathEditMode="relative" rAng="0" ptsTypes="AA">
                                      <p:cBhvr>
                                        <p:cTn id="379" dur="2000" fill="hold"/>
                                        <p:tgtEl>
                                          <p:spTgt spid="133212"/>
                                        </p:tgtEl>
                                        <p:attrNameLst>
                                          <p:attrName>ppt_x</p:attrName>
                                          <p:attrName>ppt_y</p:attrName>
                                        </p:attrNameLst>
                                      </p:cBhvr>
                                      <p:rCtr x="-8559" y="0"/>
                                    </p:animMotion>
                                  </p:childTnLst>
                                </p:cTn>
                              </p:par>
                              <p:par>
                                <p:cTn id="380" presetID="35" presetClass="path" presetSubtype="0" accel="50000" decel="50000" fill="hold" grpId="1" nodeType="withEffect">
                                  <p:stCondLst>
                                    <p:cond delay="0"/>
                                  </p:stCondLst>
                                  <p:childTnLst>
                                    <p:animMotion origin="layout" path="M 1.94444E-6 -1.85185E-6 L -0.12778 -1.85185E-6 " pathEditMode="relative" rAng="0" ptsTypes="AA">
                                      <p:cBhvr>
                                        <p:cTn id="381" dur="2000" fill="hold"/>
                                        <p:tgtEl>
                                          <p:spTgt spid="133213"/>
                                        </p:tgtEl>
                                        <p:attrNameLst>
                                          <p:attrName>ppt_x</p:attrName>
                                          <p:attrName>ppt_y</p:attrName>
                                        </p:attrNameLst>
                                      </p:cBhvr>
                                      <p:rCtr x="-6389" y="0"/>
                                    </p:animMotion>
                                  </p:childTnLst>
                                </p:cTn>
                              </p:par>
                              <p:par>
                                <p:cTn id="382" presetID="35" presetClass="path" presetSubtype="0" accel="50000" decel="50000" fill="hold" grpId="1" nodeType="withEffect">
                                  <p:stCondLst>
                                    <p:cond delay="0"/>
                                  </p:stCondLst>
                                  <p:childTnLst>
                                    <p:animMotion origin="layout" path="M -3.33333E-6 1.11111E-6 L -0.08524 1.11111E-6 " pathEditMode="relative" rAng="0" ptsTypes="AA">
                                      <p:cBhvr>
                                        <p:cTn id="383" dur="2000" fill="hold"/>
                                        <p:tgtEl>
                                          <p:spTgt spid="133214"/>
                                        </p:tgtEl>
                                        <p:attrNameLst>
                                          <p:attrName>ppt_x</p:attrName>
                                          <p:attrName>ppt_y</p:attrName>
                                        </p:attrNameLst>
                                      </p:cBhvr>
                                      <p:rCtr x="-4271" y="0"/>
                                    </p:animMotion>
                                  </p:childTnLst>
                                </p:cTn>
                              </p:par>
                              <p:par>
                                <p:cTn id="384" presetID="35" presetClass="path" presetSubtype="0" accel="50000" decel="50000" fill="hold" grpId="1" nodeType="withEffect">
                                  <p:stCondLst>
                                    <p:cond delay="0"/>
                                  </p:stCondLst>
                                  <p:childTnLst>
                                    <p:animMotion origin="layout" path="M -3.33333E-6 -1.85185E-6 L -0.04149 -1.85185E-6 " pathEditMode="relative" rAng="0" ptsTypes="AA">
                                      <p:cBhvr>
                                        <p:cTn id="385" dur="2000" fill="hold"/>
                                        <p:tgtEl>
                                          <p:spTgt spid="133216"/>
                                        </p:tgtEl>
                                        <p:attrNameLst>
                                          <p:attrName>ppt_x</p:attrName>
                                          <p:attrName>ppt_y</p:attrName>
                                        </p:attrNameLst>
                                      </p:cBhvr>
                                      <p:rCtr x="-2083" y="0"/>
                                    </p:animMotion>
                                  </p:childTnLst>
                                </p:cTn>
                              </p:par>
                            </p:childTnLst>
                          </p:cTn>
                        </p:par>
                        <p:par>
                          <p:cTn id="386" fill="hold" nodeType="afterGroup">
                            <p:stCondLst>
                              <p:cond delay="3500"/>
                            </p:stCondLst>
                            <p:childTnLst>
                              <p:par>
                                <p:cTn id="387" presetID="23" presetClass="entr" presetSubtype="16" fill="hold" grpId="0" nodeType="afterEffect">
                                  <p:stCondLst>
                                    <p:cond delay="0"/>
                                  </p:stCondLst>
                                  <p:childTnLst>
                                    <p:set>
                                      <p:cBhvr>
                                        <p:cTn id="388" dur="1" fill="hold">
                                          <p:stCondLst>
                                            <p:cond delay="0"/>
                                          </p:stCondLst>
                                        </p:cTn>
                                        <p:tgtEl>
                                          <p:spTgt spid="133217"/>
                                        </p:tgtEl>
                                        <p:attrNameLst>
                                          <p:attrName>style.visibility</p:attrName>
                                        </p:attrNameLst>
                                      </p:cBhvr>
                                      <p:to>
                                        <p:strVal val="visible"/>
                                      </p:to>
                                    </p:set>
                                    <p:anim calcmode="lin" valueType="num">
                                      <p:cBhvr>
                                        <p:cTn id="389" dur="500" fill="hold"/>
                                        <p:tgtEl>
                                          <p:spTgt spid="133217"/>
                                        </p:tgtEl>
                                        <p:attrNameLst>
                                          <p:attrName>ppt_w</p:attrName>
                                        </p:attrNameLst>
                                      </p:cBhvr>
                                      <p:tavLst>
                                        <p:tav tm="0">
                                          <p:val>
                                            <p:fltVal val="0"/>
                                          </p:val>
                                        </p:tav>
                                        <p:tav tm="100000">
                                          <p:val>
                                            <p:strVal val="#ppt_w"/>
                                          </p:val>
                                        </p:tav>
                                      </p:tavLst>
                                    </p:anim>
                                    <p:anim calcmode="lin" valueType="num">
                                      <p:cBhvr>
                                        <p:cTn id="390" dur="500" fill="hold"/>
                                        <p:tgtEl>
                                          <p:spTgt spid="133217"/>
                                        </p:tgtEl>
                                        <p:attrNameLst>
                                          <p:attrName>ppt_h</p:attrName>
                                        </p:attrNameLst>
                                      </p:cBhvr>
                                      <p:tavLst>
                                        <p:tav tm="0">
                                          <p:val>
                                            <p:fltVal val="0"/>
                                          </p:val>
                                        </p:tav>
                                        <p:tav tm="100000">
                                          <p:val>
                                            <p:strVal val="#ppt_h"/>
                                          </p:val>
                                        </p:tav>
                                      </p:tavLst>
                                    </p:anim>
                                  </p:childTnLst>
                                </p:cTn>
                              </p:par>
                            </p:childTnLst>
                          </p:cTn>
                        </p:par>
                        <p:par>
                          <p:cTn id="391" fill="hold" nodeType="afterGroup">
                            <p:stCondLst>
                              <p:cond delay="4000"/>
                            </p:stCondLst>
                            <p:childTnLst>
                              <p:par>
                                <p:cTn id="392" presetID="1" presetClass="exit" presetSubtype="0" fill="hold" grpId="2" nodeType="afterEffect">
                                  <p:stCondLst>
                                    <p:cond delay="0"/>
                                  </p:stCondLst>
                                  <p:childTnLst>
                                    <p:set>
                                      <p:cBhvr>
                                        <p:cTn id="393" dur="1" fill="hold">
                                          <p:stCondLst>
                                            <p:cond delay="0"/>
                                          </p:stCondLst>
                                        </p:cTn>
                                        <p:tgtEl>
                                          <p:spTgt spid="133212"/>
                                        </p:tgtEl>
                                        <p:attrNameLst>
                                          <p:attrName>style.visibility</p:attrName>
                                        </p:attrNameLst>
                                      </p:cBhvr>
                                      <p:to>
                                        <p:strVal val="hidden"/>
                                      </p:to>
                                    </p:set>
                                  </p:childTnLst>
                                </p:cTn>
                              </p:par>
                              <p:par>
                                <p:cTn id="394" presetID="1" presetClass="exit" presetSubtype="0" fill="hold" grpId="2" nodeType="withEffect">
                                  <p:stCondLst>
                                    <p:cond delay="0"/>
                                  </p:stCondLst>
                                  <p:childTnLst>
                                    <p:set>
                                      <p:cBhvr>
                                        <p:cTn id="395" dur="1" fill="hold">
                                          <p:stCondLst>
                                            <p:cond delay="0"/>
                                          </p:stCondLst>
                                        </p:cTn>
                                        <p:tgtEl>
                                          <p:spTgt spid="133213"/>
                                        </p:tgtEl>
                                        <p:attrNameLst>
                                          <p:attrName>style.visibility</p:attrName>
                                        </p:attrNameLst>
                                      </p:cBhvr>
                                      <p:to>
                                        <p:strVal val="hidden"/>
                                      </p:to>
                                    </p:set>
                                  </p:childTnLst>
                                </p:cTn>
                              </p:par>
                              <p:par>
                                <p:cTn id="396" presetID="1" presetClass="exit" presetSubtype="0" fill="hold" grpId="2" nodeType="withEffect">
                                  <p:stCondLst>
                                    <p:cond delay="0"/>
                                  </p:stCondLst>
                                  <p:childTnLst>
                                    <p:set>
                                      <p:cBhvr>
                                        <p:cTn id="397" dur="1" fill="hold">
                                          <p:stCondLst>
                                            <p:cond delay="0"/>
                                          </p:stCondLst>
                                        </p:cTn>
                                        <p:tgtEl>
                                          <p:spTgt spid="133214"/>
                                        </p:tgtEl>
                                        <p:attrNameLst>
                                          <p:attrName>style.visibility</p:attrName>
                                        </p:attrNameLst>
                                      </p:cBhvr>
                                      <p:to>
                                        <p:strVal val="hidden"/>
                                      </p:to>
                                    </p:set>
                                  </p:childTnLst>
                                </p:cTn>
                              </p:par>
                              <p:par>
                                <p:cTn id="398" presetID="1" presetClass="exit" presetSubtype="0" fill="hold" grpId="1" nodeType="withEffect">
                                  <p:stCondLst>
                                    <p:cond delay="0"/>
                                  </p:stCondLst>
                                  <p:childTnLst>
                                    <p:set>
                                      <p:cBhvr>
                                        <p:cTn id="399" dur="1" fill="hold">
                                          <p:stCondLst>
                                            <p:cond delay="0"/>
                                          </p:stCondLst>
                                        </p:cTn>
                                        <p:tgtEl>
                                          <p:spTgt spid="133215"/>
                                        </p:tgtEl>
                                        <p:attrNameLst>
                                          <p:attrName>style.visibility</p:attrName>
                                        </p:attrNameLst>
                                      </p:cBhvr>
                                      <p:to>
                                        <p:strVal val="hidden"/>
                                      </p:to>
                                    </p:set>
                                  </p:childTnLst>
                                </p:cTn>
                              </p:par>
                              <p:par>
                                <p:cTn id="400" presetID="1" presetClass="exit" presetSubtype="0" fill="hold" grpId="2" nodeType="withEffect">
                                  <p:stCondLst>
                                    <p:cond delay="0"/>
                                  </p:stCondLst>
                                  <p:childTnLst>
                                    <p:set>
                                      <p:cBhvr>
                                        <p:cTn id="401" dur="1" fill="hold">
                                          <p:stCondLst>
                                            <p:cond delay="0"/>
                                          </p:stCondLst>
                                        </p:cTn>
                                        <p:tgtEl>
                                          <p:spTgt spid="133216"/>
                                        </p:tgtEl>
                                        <p:attrNameLst>
                                          <p:attrName>style.visibility</p:attrName>
                                        </p:attrNameLst>
                                      </p:cBhvr>
                                      <p:to>
                                        <p:strVal val="hidden"/>
                                      </p:to>
                                    </p:set>
                                  </p:childTnLst>
                                </p:cTn>
                              </p:par>
                            </p:childTnLst>
                          </p:cTn>
                        </p:par>
                        <p:par>
                          <p:cTn id="402" fill="hold" nodeType="afterGroup">
                            <p:stCondLst>
                              <p:cond delay="4000"/>
                            </p:stCondLst>
                            <p:childTnLst>
                              <p:par>
                                <p:cTn id="403" presetID="36" presetClass="path" presetSubtype="0" accel="50000" decel="50000" fill="hold" grpId="1" nodeType="afterEffect">
                                  <p:stCondLst>
                                    <p:cond delay="0"/>
                                  </p:stCondLst>
                                  <p:childTnLst>
                                    <p:animMotion origin="layout" path="M -0.00017 0.00023 C -0.00139 0.01042 0.00104 0.03403 -0.00746 0.06227 C -0.03246 0.12153 -0.09878 0.12153 -0.17882 0.12153 L -0.35712 0.12153 " pathEditMode="relative" rAng="0" ptsTypes="sfFs">
                                      <p:cBhvr>
                                        <p:cTn id="404" dur="2000" fill="hold"/>
                                        <p:tgtEl>
                                          <p:spTgt spid="133217"/>
                                        </p:tgtEl>
                                        <p:attrNameLst>
                                          <p:attrName>ppt_x</p:attrName>
                                          <p:attrName>ppt_y</p:attrName>
                                        </p:attrNameLst>
                                      </p:cBhvr>
                                      <p:rCtr x="-17795" y="6065"/>
                                    </p:animMotion>
                                  </p:childTnLst>
                                </p:cTn>
                              </p:par>
                              <p:par>
                                <p:cTn id="405" presetID="10" presetClass="entr" presetSubtype="0" fill="hold" nodeType="withEffect">
                                  <p:stCondLst>
                                    <p:cond delay="0"/>
                                  </p:stCondLst>
                                  <p:childTnLst>
                                    <p:set>
                                      <p:cBhvr>
                                        <p:cTn id="406" dur="1" fill="hold">
                                          <p:stCondLst>
                                            <p:cond delay="0"/>
                                          </p:stCondLst>
                                        </p:cTn>
                                        <p:tgtEl>
                                          <p:spTgt spid="133170"/>
                                        </p:tgtEl>
                                        <p:attrNameLst>
                                          <p:attrName>style.visibility</p:attrName>
                                        </p:attrNameLst>
                                      </p:cBhvr>
                                      <p:to>
                                        <p:strVal val="visible"/>
                                      </p:to>
                                    </p:set>
                                    <p:animEffect transition="in" filter="fade">
                                      <p:cBhvr>
                                        <p:cTn id="407" dur="2000"/>
                                        <p:tgtEl>
                                          <p:spTgt spid="133170"/>
                                        </p:tgtEl>
                                      </p:cBhvr>
                                    </p:animEffect>
                                  </p:childTnLst>
                                </p:cTn>
                              </p:par>
                              <p:par>
                                <p:cTn id="408" presetID="1" presetClass="entr" presetSubtype="0" fill="hold" nodeType="withEffect">
                                  <p:stCondLst>
                                    <p:cond delay="0"/>
                                  </p:stCondLst>
                                  <p:childTnLst>
                                    <p:set>
                                      <p:cBhvr>
                                        <p:cTn id="409" dur="1" fill="hold">
                                          <p:stCondLst>
                                            <p:cond delay="0"/>
                                          </p:stCondLst>
                                        </p:cTn>
                                        <p:tgtEl>
                                          <p:spTgt spid="133171"/>
                                        </p:tgtEl>
                                        <p:attrNameLst>
                                          <p:attrName>style.visibility</p:attrName>
                                        </p:attrNameLst>
                                      </p:cBhvr>
                                      <p:to>
                                        <p:strVal val="visible"/>
                                      </p:to>
                                    </p:set>
                                  </p:childTnLst>
                                </p:cTn>
                              </p:par>
                              <p:par>
                                <p:cTn id="410" presetID="10" presetClass="entr" presetSubtype="0" fill="hold" nodeType="withEffect">
                                  <p:stCondLst>
                                    <p:cond delay="0"/>
                                  </p:stCondLst>
                                  <p:childTnLst>
                                    <p:set>
                                      <p:cBhvr>
                                        <p:cTn id="411" dur="1" fill="hold">
                                          <p:stCondLst>
                                            <p:cond delay="0"/>
                                          </p:stCondLst>
                                        </p:cTn>
                                        <p:tgtEl>
                                          <p:spTgt spid="3"/>
                                        </p:tgtEl>
                                        <p:attrNameLst>
                                          <p:attrName>style.visibility</p:attrName>
                                        </p:attrNameLst>
                                      </p:cBhvr>
                                      <p:to>
                                        <p:strVal val="visible"/>
                                      </p:to>
                                    </p:set>
                                    <p:animEffect transition="in" filter="fade">
                                      <p:cBhvr>
                                        <p:cTn id="4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23" grpId="0" animBg="1"/>
      <p:bldP spid="133145" grpId="0" animBg="1"/>
      <p:bldP spid="133145" grpId="1" animBg="1"/>
      <p:bldP spid="133146" grpId="0" animBg="1"/>
      <p:bldP spid="133146" grpId="1" animBg="1"/>
      <p:bldP spid="133147" grpId="0" animBg="1"/>
      <p:bldP spid="133147" grpId="1" animBg="1"/>
      <p:bldP spid="133148" grpId="0" animBg="1"/>
      <p:bldP spid="133148" grpId="1" animBg="1"/>
      <p:bldP spid="133149" grpId="0" animBg="1"/>
      <p:bldP spid="133149" grpId="1" animBg="1"/>
      <p:bldP spid="133150" grpId="0" animBg="1"/>
      <p:bldP spid="133150" grpId="1" animBg="1"/>
      <p:bldP spid="133151" grpId="0" animBg="1"/>
      <p:bldP spid="133151" grpId="1" animBg="1"/>
      <p:bldP spid="133152" grpId="0" animBg="1"/>
      <p:bldP spid="133152" grpId="1" animBg="1"/>
      <p:bldP spid="133153" grpId="0" animBg="1"/>
      <p:bldP spid="133153" grpId="1" animBg="1"/>
      <p:bldP spid="133154" grpId="0" animBg="1"/>
      <p:bldP spid="133154" grpId="1" animBg="1"/>
      <p:bldP spid="133155" grpId="0" animBg="1"/>
      <p:bldP spid="133155" grpId="1" animBg="1"/>
      <p:bldP spid="133156" grpId="0" animBg="1"/>
      <p:bldP spid="133156" grpId="1" animBg="1"/>
      <p:bldP spid="133157" grpId="0" animBg="1"/>
      <p:bldP spid="133157" grpId="1" animBg="1"/>
      <p:bldP spid="133158" grpId="0" animBg="1"/>
      <p:bldP spid="133158" grpId="1" animBg="1"/>
      <p:bldP spid="133159" grpId="0" animBg="1"/>
      <p:bldP spid="133159" grpId="1" animBg="1"/>
      <p:bldP spid="133160" grpId="0" animBg="1"/>
      <p:bldP spid="133160" grpId="1" animBg="1"/>
      <p:bldP spid="133161" grpId="0" animBg="1"/>
      <p:bldP spid="133161" grpId="1" animBg="1"/>
      <p:bldP spid="133162" grpId="0" animBg="1"/>
      <p:bldP spid="133162" grpId="1" animBg="1"/>
      <p:bldP spid="133163" grpId="0" animBg="1"/>
      <p:bldP spid="133163" grpId="1" animBg="1"/>
      <p:bldP spid="133164" grpId="0" animBg="1"/>
      <p:bldP spid="133164" grpId="1" animBg="1"/>
      <p:bldP spid="133167" grpId="0"/>
      <p:bldP spid="133172" grpId="0"/>
      <p:bldP spid="133173" grpId="0" animBg="1"/>
      <p:bldP spid="133174" grpId="0" animBg="1"/>
      <p:bldP spid="133175" grpId="0"/>
      <p:bldP spid="133176" grpId="0" animBg="1"/>
      <p:bldP spid="133176" grpId="1" animBg="1"/>
      <p:bldP spid="133176" grpId="2" animBg="1"/>
      <p:bldP spid="133177" grpId="0" animBg="1"/>
      <p:bldP spid="133177" grpId="1" animBg="1"/>
      <p:bldP spid="133177" grpId="2" animBg="1"/>
      <p:bldP spid="133178" grpId="0" animBg="1"/>
      <p:bldP spid="133178" grpId="1" animBg="1"/>
      <p:bldP spid="133178" grpId="2" animBg="1"/>
      <p:bldP spid="133179" grpId="0" animBg="1"/>
      <p:bldP spid="133179" grpId="1" animBg="1"/>
      <p:bldP spid="133179" grpId="2" animBg="1"/>
      <p:bldP spid="133180" grpId="0" animBg="1"/>
      <p:bldP spid="133180" grpId="1" animBg="1"/>
      <p:bldP spid="133180" grpId="2" animBg="1"/>
      <p:bldP spid="133181" grpId="0" animBg="1"/>
      <p:bldP spid="133181" grpId="1" animBg="1"/>
      <p:bldP spid="133181" grpId="2" animBg="1"/>
      <p:bldP spid="133182" grpId="0" animBg="1"/>
      <p:bldP spid="133182" grpId="1" animBg="1"/>
      <p:bldP spid="133182" grpId="2" animBg="1"/>
      <p:bldP spid="133183" grpId="0" animBg="1"/>
      <p:bldP spid="133183" grpId="1" animBg="1"/>
      <p:bldP spid="133183" grpId="2" animBg="1"/>
      <p:bldP spid="133184" grpId="0" animBg="1"/>
      <p:bldP spid="133184" grpId="1" animBg="1"/>
      <p:bldP spid="133184" grpId="2" animBg="1"/>
      <p:bldP spid="133185" grpId="0" animBg="1"/>
      <p:bldP spid="133185" grpId="1" animBg="1"/>
      <p:bldP spid="133185" grpId="2" animBg="1"/>
      <p:bldP spid="133186" grpId="0" animBg="1"/>
      <p:bldP spid="133186" grpId="1" animBg="1"/>
      <p:bldP spid="133186" grpId="2" animBg="1"/>
      <p:bldP spid="133187" grpId="0" animBg="1"/>
      <p:bldP spid="133187" grpId="1" animBg="1"/>
      <p:bldP spid="133187" grpId="2" animBg="1"/>
      <p:bldP spid="133188" grpId="0" animBg="1"/>
      <p:bldP spid="133188" grpId="1" animBg="1"/>
      <p:bldP spid="133188" grpId="2" animBg="1"/>
      <p:bldP spid="133189" grpId="0" animBg="1"/>
      <p:bldP spid="133189" grpId="1" animBg="1"/>
      <p:bldP spid="133189" grpId="2" animBg="1"/>
      <p:bldP spid="133190" grpId="0" animBg="1"/>
      <p:bldP spid="133190" grpId="1" animBg="1"/>
      <p:bldP spid="133190" grpId="2" animBg="1"/>
      <p:bldP spid="133191" grpId="0" animBg="1"/>
      <p:bldP spid="133191" grpId="1" animBg="1"/>
      <p:bldP spid="133191" grpId="2" animBg="1"/>
      <p:bldP spid="133192" grpId="0" animBg="1"/>
      <p:bldP spid="133192" grpId="1" animBg="1"/>
      <p:bldP spid="133192" grpId="2" animBg="1"/>
      <p:bldP spid="133193" grpId="0" animBg="1"/>
      <p:bldP spid="133193" grpId="1" animBg="1"/>
      <p:bldP spid="133193" grpId="2" animBg="1"/>
      <p:bldP spid="133194" grpId="0" animBg="1"/>
      <p:bldP spid="133194" grpId="1" animBg="1"/>
      <p:bldP spid="133194" grpId="2" animBg="1"/>
      <p:bldP spid="133195" grpId="0" animBg="1"/>
      <p:bldP spid="133195" grpId="1" animBg="1"/>
      <p:bldP spid="133195" grpId="2" animBg="1"/>
      <p:bldP spid="133196" grpId="0"/>
      <p:bldP spid="133197" grpId="0" animBg="1"/>
      <p:bldP spid="133197" grpId="1" animBg="1"/>
      <p:bldP spid="133197" grpId="2" animBg="1"/>
      <p:bldP spid="133198" grpId="0" animBg="1"/>
      <p:bldP spid="133198" grpId="1" animBg="1"/>
      <p:bldP spid="133198" grpId="2" animBg="1"/>
      <p:bldP spid="133199" grpId="0" animBg="1"/>
      <p:bldP spid="133199" grpId="1" animBg="1"/>
      <p:bldP spid="133199" grpId="2" animBg="1"/>
      <p:bldP spid="133200" grpId="0" animBg="1"/>
      <p:bldP spid="133200" grpId="1" animBg="1"/>
      <p:bldP spid="133200" grpId="2" animBg="1"/>
      <p:bldP spid="133201" grpId="0" animBg="1"/>
      <p:bldP spid="133201" grpId="1" animBg="1"/>
      <p:bldP spid="133201" grpId="2" animBg="1"/>
      <p:bldP spid="133202" grpId="0" animBg="1"/>
      <p:bldP spid="133202" grpId="1" animBg="1"/>
      <p:bldP spid="133202" grpId="2" animBg="1"/>
      <p:bldP spid="133203" grpId="0" animBg="1"/>
      <p:bldP spid="133203" grpId="1" animBg="1"/>
      <p:bldP spid="133203" grpId="2" animBg="1"/>
      <p:bldP spid="133204" grpId="0" animBg="1"/>
      <p:bldP spid="133204" grpId="1" animBg="1"/>
      <p:bldP spid="133204" grpId="2" animBg="1"/>
      <p:bldP spid="133205" grpId="0" animBg="1"/>
      <p:bldP spid="133205" grpId="1" animBg="1"/>
      <p:bldP spid="133205" grpId="2" animBg="1"/>
      <p:bldP spid="133206" grpId="0" animBg="1"/>
      <p:bldP spid="133206" grpId="1" animBg="1"/>
      <p:bldP spid="133206" grpId="2" animBg="1"/>
      <p:bldP spid="133207" grpId="0" animBg="1"/>
      <p:bldP spid="133207" grpId="1" animBg="1"/>
      <p:bldP spid="133207" grpId="2" animBg="1"/>
      <p:bldP spid="133208" grpId="0" animBg="1"/>
      <p:bldP spid="133208" grpId="1" animBg="1"/>
      <p:bldP spid="133208" grpId="2" animBg="1"/>
      <p:bldP spid="133209" grpId="0" animBg="1"/>
      <p:bldP spid="133209" grpId="1" animBg="1"/>
      <p:bldP spid="133209" grpId="2" animBg="1"/>
      <p:bldP spid="133210" grpId="0" animBg="1"/>
      <p:bldP spid="133210" grpId="1" animBg="1"/>
      <p:bldP spid="133210" grpId="2" animBg="1"/>
      <p:bldP spid="133211" grpId="0" animBg="1"/>
      <p:bldP spid="133211" grpId="1" animBg="1"/>
      <p:bldP spid="133211" grpId="2" animBg="1"/>
      <p:bldP spid="133212" grpId="0" animBg="1"/>
      <p:bldP spid="133212" grpId="1" animBg="1"/>
      <p:bldP spid="133212" grpId="2" animBg="1"/>
      <p:bldP spid="133213" grpId="0" animBg="1"/>
      <p:bldP spid="133213" grpId="1" animBg="1"/>
      <p:bldP spid="133213" grpId="2" animBg="1"/>
      <p:bldP spid="133214" grpId="0" animBg="1"/>
      <p:bldP spid="133214" grpId="1" animBg="1"/>
      <p:bldP spid="133214" grpId="2" animBg="1"/>
      <p:bldP spid="133215" grpId="0" animBg="1"/>
      <p:bldP spid="133215" grpId="1" animBg="1"/>
      <p:bldP spid="133216" grpId="0" animBg="1"/>
      <p:bldP spid="133216" grpId="1" animBg="1"/>
      <p:bldP spid="133216" grpId="2" animBg="1"/>
      <p:bldP spid="133217" grpId="0" animBg="1"/>
      <p:bldP spid="133217"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Hadoop in Bigger Enterprises</a:t>
            </a:r>
          </a:p>
        </p:txBody>
      </p:sp>
      <p:sp>
        <p:nvSpPr>
          <p:cNvPr id="4" name="Slide Number Placeholder 3"/>
          <p:cNvSpPr>
            <a:spLocks noGrp="1"/>
          </p:cNvSpPr>
          <p:nvPr>
            <p:ph type="sldNum" sz="quarter" idx="12"/>
          </p:nvPr>
        </p:nvSpPr>
        <p:spPr/>
        <p:txBody>
          <a:bodyPr/>
          <a:lstStyle/>
          <a:p>
            <a:fld id="{EBFB1032-EA64-7144-B003-9BCC9D94B503}" type="slidenum">
              <a:rPr lang="en-US" smtClean="0"/>
              <a:t>53</a:t>
            </a:fld>
            <a:endParaRPr lang="en-US" dirty="0"/>
          </a:p>
        </p:txBody>
      </p:sp>
      <p:pic>
        <p:nvPicPr>
          <p:cNvPr id="5" name="Picture 4"/>
          <p:cNvPicPr>
            <a:picLocks noChangeAspect="1"/>
          </p:cNvPicPr>
          <p:nvPr/>
        </p:nvPicPr>
        <p:blipFill>
          <a:blip r:embed="rId2"/>
          <a:stretch>
            <a:fillRect/>
          </a:stretch>
        </p:blipFill>
        <p:spPr>
          <a:xfrm>
            <a:off x="1172246" y="1895003"/>
            <a:ext cx="6915633" cy="4461347"/>
          </a:xfrm>
          <a:prstGeom prst="rect">
            <a:avLst/>
          </a:prstGeom>
        </p:spPr>
      </p:pic>
    </p:spTree>
    <p:extLst>
      <p:ext uri="{BB962C8B-B14F-4D97-AF65-F5344CB8AC3E}">
        <p14:creationId xmlns:p14="http://schemas.microsoft.com/office/powerpoint/2010/main" val="4035237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Weather Dataset</a:t>
            </a:r>
          </a:p>
        </p:txBody>
      </p:sp>
      <p:sp>
        <p:nvSpPr>
          <p:cNvPr id="3" name="Content Placeholder 2"/>
          <p:cNvSpPr>
            <a:spLocks noGrp="1"/>
          </p:cNvSpPr>
          <p:nvPr>
            <p:ph idx="1"/>
          </p:nvPr>
        </p:nvSpPr>
        <p:spPr>
          <a:xfrm>
            <a:off x="457200" y="1600201"/>
            <a:ext cx="8229600" cy="3352799"/>
          </a:xfrm>
        </p:spPr>
        <p:txBody>
          <a:bodyPr>
            <a:normAutofit fontScale="92500" lnSpcReduction="10000"/>
          </a:bodyPr>
          <a:lstStyle/>
          <a:p>
            <a:r>
              <a:rPr lang="en-US" dirty="0"/>
              <a:t>Data from the National Climatic Data Center (NCDC). </a:t>
            </a:r>
            <a:r>
              <a:rPr lang="en-US" dirty="0">
                <a:hlinkClick r:id="rId2"/>
              </a:rPr>
              <a:t>https://www.ncdc.noaa.gov/data-access</a:t>
            </a:r>
            <a:r>
              <a:rPr lang="en-US" dirty="0"/>
              <a:t> </a:t>
            </a:r>
          </a:p>
          <a:p>
            <a:r>
              <a:rPr lang="en-US" dirty="0">
                <a:hlinkClick r:id="rId3"/>
              </a:rPr>
              <a:t>ftp://ftp.ncdc.noaa.gov/pub/data/noaa/</a:t>
            </a:r>
            <a:r>
              <a:rPr lang="en-US" dirty="0"/>
              <a:t> </a:t>
            </a:r>
          </a:p>
          <a:p>
            <a:r>
              <a:rPr lang="en-US" dirty="0"/>
              <a:t>Stored using a line-oriented ASCII format, in which each line is a record.</a:t>
            </a:r>
          </a:p>
          <a:p>
            <a:r>
              <a:rPr lang="en-US" dirty="0"/>
              <a:t>Files are grouped by year</a:t>
            </a:r>
          </a:p>
          <a:p>
            <a:r>
              <a:rPr lang="en-US" dirty="0"/>
              <a:t>Fields are packed into one line with no delimiters.</a:t>
            </a:r>
          </a:p>
        </p:txBody>
      </p:sp>
      <p:sp>
        <p:nvSpPr>
          <p:cNvPr id="4" name="Slide Number Placeholder 3"/>
          <p:cNvSpPr>
            <a:spLocks noGrp="1"/>
          </p:cNvSpPr>
          <p:nvPr>
            <p:ph type="sldNum" sz="quarter" idx="12"/>
          </p:nvPr>
        </p:nvSpPr>
        <p:spPr/>
        <p:txBody>
          <a:bodyPr/>
          <a:lstStyle/>
          <a:p>
            <a:fld id="{71BD4A25-22B2-48E3-9FC3-0D375F0F72AF}" type="slidenum">
              <a:rPr lang="en-US" smtClean="0"/>
              <a:t>54</a:t>
            </a:fld>
            <a:endParaRPr lang="en-US"/>
          </a:p>
        </p:txBody>
      </p:sp>
      <p:sp>
        <p:nvSpPr>
          <p:cNvPr id="5" name="Rectangle 4"/>
          <p:cNvSpPr/>
          <p:nvPr/>
        </p:nvSpPr>
        <p:spPr>
          <a:xfrm>
            <a:off x="152400" y="5181600"/>
            <a:ext cx="8839200" cy="684803"/>
          </a:xfrm>
          <a:prstGeom prst="rect">
            <a:avLst/>
          </a:prstGeom>
        </p:spPr>
        <p:txBody>
          <a:bodyPr wrap="square">
            <a:spAutoFit/>
          </a:bodyPr>
          <a:lstStyle/>
          <a:p>
            <a:r>
              <a:rPr lang="en-US" sz="1400" dirty="0"/>
              <a:t>0029029070999991901010106004+64333+023450FM-12+000599999V0202701N015919999999N0000001N9-00781</a:t>
            </a:r>
          </a:p>
          <a:p>
            <a:r>
              <a:rPr lang="en-US" sz="1400" dirty="0"/>
              <a:t>+99999102001ADDGF108991999999999999999999</a:t>
            </a:r>
          </a:p>
          <a:p>
            <a:endParaRPr lang="en-US" sz="1050" dirty="0"/>
          </a:p>
        </p:txBody>
      </p:sp>
      <p:sp>
        <p:nvSpPr>
          <p:cNvPr id="7" name="Rectangle 6"/>
          <p:cNvSpPr/>
          <p:nvPr/>
        </p:nvSpPr>
        <p:spPr>
          <a:xfrm>
            <a:off x="152400" y="5786735"/>
            <a:ext cx="8649269" cy="523220"/>
          </a:xfrm>
          <a:prstGeom prst="rect">
            <a:avLst/>
          </a:prstGeom>
        </p:spPr>
        <p:txBody>
          <a:bodyPr wrap="square">
            <a:spAutoFit/>
          </a:bodyPr>
          <a:lstStyle/>
          <a:p>
            <a:r>
              <a:rPr lang="en-US" sz="1400" dirty="0"/>
              <a:t>0029029070999991901010113004+64333+023450FM-12+000599999V0202901N008219999999N0000001N9-00721+99999102001ADDGF104991999999999999999999</a:t>
            </a:r>
          </a:p>
        </p:txBody>
      </p:sp>
    </p:spTree>
    <p:extLst>
      <p:ext uri="{BB962C8B-B14F-4D97-AF65-F5344CB8AC3E}">
        <p14:creationId xmlns:p14="http://schemas.microsoft.com/office/powerpoint/2010/main" val="2816919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Format of a National Climatic Data Center record</a:t>
            </a:r>
          </a:p>
        </p:txBody>
      </p:sp>
      <p:sp>
        <p:nvSpPr>
          <p:cNvPr id="4" name="Slide Number Placeholder 3"/>
          <p:cNvSpPr>
            <a:spLocks noGrp="1"/>
          </p:cNvSpPr>
          <p:nvPr>
            <p:ph type="sldNum" sz="quarter" idx="12"/>
          </p:nvPr>
        </p:nvSpPr>
        <p:spPr/>
        <p:txBody>
          <a:bodyPr/>
          <a:lstStyle/>
          <a:p>
            <a:fld id="{71BD4A25-22B2-48E3-9FC3-0D375F0F72AF}" type="slidenum">
              <a:rPr lang="en-US" smtClean="0"/>
              <a:t>55</a:t>
            </a:fld>
            <a:endParaRPr lang="en-US"/>
          </a:p>
        </p:txBody>
      </p:sp>
      <p:sp>
        <p:nvSpPr>
          <p:cNvPr id="5" name="Rectangle 4"/>
          <p:cNvSpPr/>
          <p:nvPr/>
        </p:nvSpPr>
        <p:spPr>
          <a:xfrm>
            <a:off x="457200" y="1676400"/>
            <a:ext cx="3733800" cy="4278094"/>
          </a:xfrm>
          <a:prstGeom prst="rect">
            <a:avLst/>
          </a:prstGeom>
        </p:spPr>
        <p:txBody>
          <a:bodyPr wrap="square">
            <a:spAutoFit/>
          </a:bodyPr>
          <a:lstStyle/>
          <a:p>
            <a:r>
              <a:rPr lang="en-US" sz="1600" dirty="0"/>
              <a:t>0057</a:t>
            </a:r>
          </a:p>
          <a:p>
            <a:r>
              <a:rPr lang="en-US" sz="1600" dirty="0"/>
              <a:t>332130 # USAF weather station identifier</a:t>
            </a:r>
          </a:p>
          <a:p>
            <a:r>
              <a:rPr lang="en-US" sz="1600" dirty="0"/>
              <a:t>99999 # WBAN weather station identifier</a:t>
            </a:r>
          </a:p>
          <a:p>
            <a:r>
              <a:rPr lang="en-US" sz="1600" b="1" dirty="0"/>
              <a:t>19500101 # observation date</a:t>
            </a:r>
          </a:p>
          <a:p>
            <a:r>
              <a:rPr lang="en-US" sz="1600" dirty="0"/>
              <a:t>0300 # observation time</a:t>
            </a:r>
          </a:p>
          <a:p>
            <a:r>
              <a:rPr lang="en-US" sz="1600" dirty="0"/>
              <a:t>4</a:t>
            </a:r>
          </a:p>
          <a:p>
            <a:r>
              <a:rPr lang="en-US" sz="1600" dirty="0"/>
              <a:t>+51317 # latitude (degrees x 1000)</a:t>
            </a:r>
          </a:p>
          <a:p>
            <a:r>
              <a:rPr lang="en-US" sz="1600" dirty="0"/>
              <a:t>+028783 # longitude (degrees x 1000)</a:t>
            </a:r>
          </a:p>
          <a:p>
            <a:r>
              <a:rPr lang="en-US" sz="1600" dirty="0"/>
              <a:t>FM-12</a:t>
            </a:r>
          </a:p>
          <a:p>
            <a:r>
              <a:rPr lang="en-US" sz="1600" dirty="0"/>
              <a:t>+0171 # elevation (meters)</a:t>
            </a:r>
          </a:p>
          <a:p>
            <a:r>
              <a:rPr lang="en-US" sz="1600" dirty="0"/>
              <a:t>99999</a:t>
            </a:r>
          </a:p>
          <a:p>
            <a:r>
              <a:rPr lang="en-US" sz="1600" dirty="0"/>
              <a:t>V020</a:t>
            </a:r>
          </a:p>
          <a:p>
            <a:r>
              <a:rPr lang="en-US" sz="1600" dirty="0"/>
              <a:t>320 # wind direction (degrees)</a:t>
            </a:r>
          </a:p>
          <a:p>
            <a:r>
              <a:rPr lang="en-US" sz="1600" dirty="0"/>
              <a:t>1 # quality code</a:t>
            </a:r>
          </a:p>
          <a:p>
            <a:r>
              <a:rPr lang="en-US" sz="1600" dirty="0"/>
              <a:t>N</a:t>
            </a:r>
          </a:p>
          <a:p>
            <a:r>
              <a:rPr lang="en-US" sz="1600" dirty="0"/>
              <a:t>0072</a:t>
            </a:r>
          </a:p>
          <a:p>
            <a:r>
              <a:rPr lang="en-US" sz="1600" dirty="0"/>
              <a:t>1</a:t>
            </a:r>
          </a:p>
        </p:txBody>
      </p:sp>
      <p:sp>
        <p:nvSpPr>
          <p:cNvPr id="6" name="Rectangle 5"/>
          <p:cNvSpPr/>
          <p:nvPr/>
        </p:nvSpPr>
        <p:spPr>
          <a:xfrm>
            <a:off x="4191000" y="1905000"/>
            <a:ext cx="4648200" cy="3539430"/>
          </a:xfrm>
          <a:prstGeom prst="rect">
            <a:avLst/>
          </a:prstGeom>
        </p:spPr>
        <p:txBody>
          <a:bodyPr wrap="square">
            <a:spAutoFit/>
          </a:bodyPr>
          <a:lstStyle/>
          <a:p>
            <a:r>
              <a:rPr lang="en-US" sz="1600" dirty="0"/>
              <a:t>00450 # sky ceiling height (meters)</a:t>
            </a:r>
          </a:p>
          <a:p>
            <a:r>
              <a:rPr lang="en-US" sz="1600" dirty="0"/>
              <a:t>1 # quality code</a:t>
            </a:r>
          </a:p>
          <a:p>
            <a:r>
              <a:rPr lang="en-US" sz="1600" dirty="0"/>
              <a:t>C</a:t>
            </a:r>
          </a:p>
          <a:p>
            <a:r>
              <a:rPr lang="en-US" sz="1600" dirty="0"/>
              <a:t>N</a:t>
            </a:r>
          </a:p>
          <a:p>
            <a:r>
              <a:rPr lang="en-US" sz="1600" dirty="0"/>
              <a:t>010000 # visibility distance (meters)</a:t>
            </a:r>
          </a:p>
          <a:p>
            <a:r>
              <a:rPr lang="en-US" sz="1600" dirty="0"/>
              <a:t>1 # quality code</a:t>
            </a:r>
          </a:p>
          <a:p>
            <a:r>
              <a:rPr lang="en-US" sz="1600" dirty="0"/>
              <a:t>N</a:t>
            </a:r>
          </a:p>
          <a:p>
            <a:r>
              <a:rPr lang="en-US" sz="1600" dirty="0"/>
              <a:t>9</a:t>
            </a:r>
          </a:p>
          <a:p>
            <a:r>
              <a:rPr lang="en-US" sz="1600" b="1" dirty="0"/>
              <a:t>-0128 # air temperature (degrees Celsius x 10)</a:t>
            </a:r>
          </a:p>
          <a:p>
            <a:r>
              <a:rPr lang="en-US" sz="1600" b="1" dirty="0"/>
              <a:t>1 # quality code</a:t>
            </a:r>
          </a:p>
          <a:p>
            <a:r>
              <a:rPr lang="en-US" sz="1600" dirty="0"/>
              <a:t>-0139 # dew point temperature (degrees Celsius x 10)</a:t>
            </a:r>
          </a:p>
          <a:p>
            <a:r>
              <a:rPr lang="en-US" sz="1600" dirty="0"/>
              <a:t>1 # quality code</a:t>
            </a:r>
          </a:p>
          <a:p>
            <a:r>
              <a:rPr lang="en-US" sz="1600" dirty="0"/>
              <a:t>10268 # atmospheric pressure (</a:t>
            </a:r>
            <a:r>
              <a:rPr lang="en-US" sz="1600" dirty="0" err="1"/>
              <a:t>hectopascals</a:t>
            </a:r>
            <a:r>
              <a:rPr lang="en-US" sz="1600" dirty="0"/>
              <a:t> x 10)</a:t>
            </a:r>
          </a:p>
          <a:p>
            <a:r>
              <a:rPr lang="en-US" sz="1600" dirty="0"/>
              <a:t>1 # quality code</a:t>
            </a:r>
          </a:p>
        </p:txBody>
      </p:sp>
    </p:spTree>
    <p:extLst>
      <p:ext uri="{BB962C8B-B14F-4D97-AF65-F5344CB8AC3E}">
        <p14:creationId xmlns:p14="http://schemas.microsoft.com/office/powerpoint/2010/main" val="642310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Weather Data Insights</a:t>
            </a:r>
          </a:p>
        </p:txBody>
      </p:sp>
      <p:sp>
        <p:nvSpPr>
          <p:cNvPr id="3" name="Content Placeholder 2">
            <a:extLst>
              <a:ext uri="{FF2B5EF4-FFF2-40B4-BE49-F238E27FC236}">
                <a16:creationId xmlns:a16="http://schemas.microsoft.com/office/drawing/2014/main" id="{1234EF6A-B95A-4355-89E3-76150CCA6715}"/>
              </a:ext>
            </a:extLst>
          </p:cNvPr>
          <p:cNvSpPr>
            <a:spLocks noGrp="1"/>
          </p:cNvSpPr>
          <p:nvPr>
            <p:ph idx="1"/>
          </p:nvPr>
        </p:nvSpPr>
        <p:spPr>
          <a:xfrm>
            <a:off x="457200" y="1600200"/>
            <a:ext cx="6705600" cy="4525963"/>
          </a:xfrm>
        </p:spPr>
        <p:txBody>
          <a:bodyPr>
            <a:normAutofit fontScale="85000" lnSpcReduction="20000"/>
          </a:bodyPr>
          <a:lstStyle/>
          <a:p>
            <a:r>
              <a:rPr lang="en-US" dirty="0"/>
              <a:t>What’s the highest recorded temperature for each station?</a:t>
            </a:r>
          </a:p>
          <a:p>
            <a:endParaRPr lang="en-US" dirty="0"/>
          </a:p>
          <a:p>
            <a:r>
              <a:rPr lang="en-US" dirty="0"/>
              <a:t>What’s the highest recorded global temperature for each year?</a:t>
            </a:r>
          </a:p>
          <a:p>
            <a:endParaRPr lang="en-US" dirty="0"/>
          </a:p>
          <a:p>
            <a:r>
              <a:rPr lang="en-US" dirty="0"/>
              <a:t>What’s the highest recorded global temperature for each hour?</a:t>
            </a:r>
          </a:p>
          <a:p>
            <a:pPr marL="0" indent="0">
              <a:buNone/>
            </a:pPr>
            <a:endParaRPr lang="en-US" dirty="0"/>
          </a:p>
          <a:p>
            <a:r>
              <a:rPr lang="en-US" dirty="0"/>
              <a:t>For each station, at what hour the max temperature occurred?</a:t>
            </a:r>
          </a:p>
          <a:p>
            <a:pPr marL="0" indent="0">
              <a:buNone/>
            </a:pPr>
            <a:endParaRPr lang="en-US" dirty="0"/>
          </a:p>
        </p:txBody>
      </p:sp>
      <p:sp>
        <p:nvSpPr>
          <p:cNvPr id="4" name="Slide Number Placeholder 3"/>
          <p:cNvSpPr>
            <a:spLocks noGrp="1"/>
          </p:cNvSpPr>
          <p:nvPr>
            <p:ph type="sldNum" sz="quarter" idx="12"/>
          </p:nvPr>
        </p:nvSpPr>
        <p:spPr/>
        <p:txBody>
          <a:bodyPr/>
          <a:lstStyle/>
          <a:p>
            <a:fld id="{71BD4A25-22B2-48E3-9FC3-0D375F0F72AF}" type="slidenum">
              <a:rPr lang="en-US" smtClean="0"/>
              <a:t>56</a:t>
            </a:fld>
            <a:endParaRPr lang="en-US"/>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5976" r="39781"/>
          <a:stretch/>
        </p:blipFill>
        <p:spPr bwMode="auto">
          <a:xfrm>
            <a:off x="7520135" y="2975441"/>
            <a:ext cx="1600200" cy="160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3EA166A7-0B6C-4385-AAA3-0A6C1194A54B}"/>
              </a:ext>
            </a:extLst>
          </p:cNvPr>
          <p:cNvSpPr txBox="1"/>
          <p:nvPr/>
        </p:nvSpPr>
        <p:spPr>
          <a:xfrm>
            <a:off x="7400037" y="1375218"/>
            <a:ext cx="1257075" cy="1200329"/>
          </a:xfrm>
          <a:prstGeom prst="rect">
            <a:avLst/>
          </a:prstGeom>
          <a:noFill/>
        </p:spPr>
        <p:txBody>
          <a:bodyPr wrap="none" rtlCol="0">
            <a:spAutoFit/>
          </a:bodyPr>
          <a:lstStyle/>
          <a:p>
            <a:r>
              <a:rPr lang="en-US" b="1" dirty="0"/>
              <a:t>SID     max</a:t>
            </a:r>
          </a:p>
          <a:p>
            <a:pPr marL="342900" indent="-342900">
              <a:buAutoNum type="arabicPlain" startAt="121"/>
            </a:pPr>
            <a:r>
              <a:rPr lang="en-US" b="1" dirty="0"/>
              <a:t>       317</a:t>
            </a:r>
          </a:p>
          <a:p>
            <a:pPr marL="342900" indent="-342900">
              <a:buAutoNum type="arabicPlain" startAt="121"/>
            </a:pPr>
            <a:r>
              <a:rPr lang="en-US" b="1" dirty="0"/>
              <a:t>       289</a:t>
            </a:r>
          </a:p>
          <a:p>
            <a:pPr marL="342900" indent="-342900">
              <a:buAutoNum type="arabicPlain" startAt="121"/>
            </a:pPr>
            <a:r>
              <a:rPr lang="en-US" b="1" dirty="0"/>
              <a:t>       283</a:t>
            </a:r>
          </a:p>
        </p:txBody>
      </p:sp>
    </p:spTree>
    <p:extLst>
      <p:ext uri="{BB962C8B-B14F-4D97-AF65-F5344CB8AC3E}">
        <p14:creationId xmlns:p14="http://schemas.microsoft.com/office/powerpoint/2010/main" val="3168277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the Data with Hadoop</a:t>
            </a:r>
          </a:p>
        </p:txBody>
      </p:sp>
      <p:sp>
        <p:nvSpPr>
          <p:cNvPr id="4" name="Slide Number Placeholder 3"/>
          <p:cNvSpPr>
            <a:spLocks noGrp="1"/>
          </p:cNvSpPr>
          <p:nvPr>
            <p:ph type="sldNum" sz="quarter" idx="12"/>
          </p:nvPr>
        </p:nvSpPr>
        <p:spPr/>
        <p:txBody>
          <a:bodyPr/>
          <a:lstStyle/>
          <a:p>
            <a:fld id="{71BD4A25-22B2-48E3-9FC3-0D375F0F72AF}" type="slidenum">
              <a:rPr lang="en-US" smtClean="0"/>
              <a:t>57</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8458200" cy="2508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76200" y="1483056"/>
            <a:ext cx="1676400" cy="60391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Map Reduce</a:t>
            </a:r>
          </a:p>
        </p:txBody>
      </p:sp>
      <p:sp>
        <p:nvSpPr>
          <p:cNvPr id="7" name="Right Arrow 6"/>
          <p:cNvSpPr/>
          <p:nvPr/>
        </p:nvSpPr>
        <p:spPr>
          <a:xfrm>
            <a:off x="76200" y="3159456"/>
            <a:ext cx="1752600" cy="60391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Hadoop Streaming</a:t>
            </a:r>
          </a:p>
        </p:txBody>
      </p:sp>
      <p:sp>
        <p:nvSpPr>
          <p:cNvPr id="6" name="Rectangle 5"/>
          <p:cNvSpPr/>
          <p:nvPr/>
        </p:nvSpPr>
        <p:spPr>
          <a:xfrm>
            <a:off x="228600" y="4267200"/>
            <a:ext cx="8763000" cy="923330"/>
          </a:xfrm>
          <a:prstGeom prst="rect">
            <a:avLst/>
          </a:prstGeom>
        </p:spPr>
        <p:txBody>
          <a:bodyPr wrap="square">
            <a:spAutoFit/>
          </a:bodyPr>
          <a:lstStyle/>
          <a:p>
            <a:pPr marL="285750" indent="-285750">
              <a:buFont typeface="Arial" panose="020B0604020202020204" pitchFamily="34" charset="0"/>
              <a:buChar char="•"/>
            </a:pPr>
            <a:r>
              <a:rPr lang="en-US" dirty="0"/>
              <a:t>The keys are the line offsets within the file, which we ignore in our map function. </a:t>
            </a:r>
          </a:p>
          <a:p>
            <a:pPr marL="285750" indent="-285750">
              <a:buFont typeface="Arial" panose="020B0604020202020204" pitchFamily="34" charset="0"/>
              <a:buChar char="•"/>
            </a:pPr>
            <a:r>
              <a:rPr lang="en-US" dirty="0"/>
              <a:t>The map function extracts the year and the air temperature and emits them as its output</a:t>
            </a:r>
          </a:p>
          <a:p>
            <a:pPr marL="285750" indent="-285750">
              <a:buFont typeface="Arial" panose="020B0604020202020204" pitchFamily="34" charset="0"/>
              <a:buChar char="•"/>
            </a:pPr>
            <a:r>
              <a:rPr lang="en-US" dirty="0"/>
              <a:t>the reduce function iterates through the list and pick up the maximum reading</a:t>
            </a:r>
          </a:p>
        </p:txBody>
      </p:sp>
    </p:spTree>
    <p:extLst>
      <p:ext uri="{BB962C8B-B14F-4D97-AF65-F5344CB8AC3E}">
        <p14:creationId xmlns:p14="http://schemas.microsoft.com/office/powerpoint/2010/main" val="257704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Streaming</a:t>
            </a:r>
          </a:p>
        </p:txBody>
      </p:sp>
      <p:sp>
        <p:nvSpPr>
          <p:cNvPr id="3" name="Content Placeholder 2"/>
          <p:cNvSpPr>
            <a:spLocks noGrp="1"/>
          </p:cNvSpPr>
          <p:nvPr>
            <p:ph idx="1"/>
          </p:nvPr>
        </p:nvSpPr>
        <p:spPr/>
        <p:txBody>
          <a:bodyPr>
            <a:normAutofit/>
          </a:bodyPr>
          <a:lstStyle/>
          <a:p>
            <a:r>
              <a:rPr lang="en-US" dirty="0"/>
              <a:t>Hadoop provides an API to MapReduce that allows you to write your map and reduce functions in languages other than Java. </a:t>
            </a:r>
          </a:p>
          <a:p>
            <a:r>
              <a:rPr lang="en-US" i="1" dirty="0"/>
              <a:t>Hadoop Streaming </a:t>
            </a:r>
            <a:r>
              <a:rPr lang="en-US" dirty="0"/>
              <a:t>uses Unix standard streams as the interface between Hadoop and your program</a:t>
            </a:r>
          </a:p>
          <a:p>
            <a:pPr lvl="1"/>
            <a:r>
              <a:rPr lang="en-US" dirty="0"/>
              <a:t>Thus you can use any language that can read standard input and write to standard output to write your MapReduce program. (Python, Ruby)</a:t>
            </a:r>
          </a:p>
        </p:txBody>
      </p:sp>
      <p:sp>
        <p:nvSpPr>
          <p:cNvPr id="4" name="Slide Number Placeholder 3"/>
          <p:cNvSpPr>
            <a:spLocks noGrp="1"/>
          </p:cNvSpPr>
          <p:nvPr>
            <p:ph type="sldNum" sz="quarter" idx="12"/>
          </p:nvPr>
        </p:nvSpPr>
        <p:spPr/>
        <p:txBody>
          <a:bodyPr/>
          <a:lstStyle/>
          <a:p>
            <a:fld id="{71BD4A25-22B2-48E3-9FC3-0D375F0F72AF}" type="slidenum">
              <a:rPr lang="en-US" smtClean="0"/>
              <a:t>58</a:t>
            </a:fld>
            <a:endParaRPr lang="en-US"/>
          </a:p>
        </p:txBody>
      </p:sp>
    </p:spTree>
    <p:extLst>
      <p:ext uri="{BB962C8B-B14F-4D97-AF65-F5344CB8AC3E}">
        <p14:creationId xmlns:p14="http://schemas.microsoft.com/office/powerpoint/2010/main" val="2698087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Streaming is naturally suited for text processing</a:t>
            </a:r>
          </a:p>
        </p:txBody>
      </p:sp>
      <p:sp>
        <p:nvSpPr>
          <p:cNvPr id="3" name="Content Placeholder 2"/>
          <p:cNvSpPr>
            <a:spLocks noGrp="1"/>
          </p:cNvSpPr>
          <p:nvPr>
            <p:ph idx="1"/>
          </p:nvPr>
        </p:nvSpPr>
        <p:spPr/>
        <p:txBody>
          <a:bodyPr>
            <a:normAutofit fontScale="85000" lnSpcReduction="10000"/>
          </a:bodyPr>
          <a:lstStyle/>
          <a:p>
            <a:r>
              <a:rPr lang="en-US" dirty="0"/>
              <a:t>Map input data is passed over standard input to your map function, which processes it </a:t>
            </a:r>
            <a:r>
              <a:rPr lang="en-US" b="1" u="sng" dirty="0"/>
              <a:t>line by line</a:t>
            </a:r>
            <a:r>
              <a:rPr lang="en-US" dirty="0"/>
              <a:t> and writes lines to standard output. </a:t>
            </a:r>
          </a:p>
          <a:p>
            <a:r>
              <a:rPr lang="en-US" dirty="0"/>
              <a:t>A map output key-value pair is written as </a:t>
            </a:r>
            <a:r>
              <a:rPr lang="en-US" b="1" u="sng" dirty="0"/>
              <a:t>a single tab-delimited line</a:t>
            </a:r>
            <a:r>
              <a:rPr lang="en-US" dirty="0"/>
              <a:t>. </a:t>
            </a:r>
          </a:p>
          <a:p>
            <a:r>
              <a:rPr lang="en-US" dirty="0"/>
              <a:t>Input to the reduce function is in the same format—</a:t>
            </a:r>
            <a:r>
              <a:rPr lang="en-US" b="1" u="sng" dirty="0"/>
              <a:t>a tab-separated key-value pair</a:t>
            </a:r>
            <a:r>
              <a:rPr lang="en-US" dirty="0"/>
              <a:t>—passed over standard input. </a:t>
            </a:r>
          </a:p>
          <a:p>
            <a:r>
              <a:rPr lang="en-US" dirty="0"/>
              <a:t>The reduce function </a:t>
            </a:r>
            <a:r>
              <a:rPr lang="en-US" b="1" u="sng" dirty="0"/>
              <a:t>reads lines </a:t>
            </a:r>
            <a:r>
              <a:rPr lang="en-US" dirty="0"/>
              <a:t>from standard input, which the framework guarantees are sorted by key, and writes its results to standard output.</a:t>
            </a:r>
          </a:p>
        </p:txBody>
      </p:sp>
      <p:sp>
        <p:nvSpPr>
          <p:cNvPr id="4" name="Slide Number Placeholder 3"/>
          <p:cNvSpPr>
            <a:spLocks noGrp="1"/>
          </p:cNvSpPr>
          <p:nvPr>
            <p:ph type="sldNum" sz="quarter" idx="12"/>
          </p:nvPr>
        </p:nvSpPr>
        <p:spPr/>
        <p:txBody>
          <a:bodyPr/>
          <a:lstStyle/>
          <a:p>
            <a:fld id="{71BD4A25-22B2-48E3-9FC3-0D375F0F72AF}" type="slidenum">
              <a:rPr lang="en-US" smtClean="0"/>
              <a:t>59</a:t>
            </a:fld>
            <a:endParaRPr lang="en-US"/>
          </a:p>
        </p:txBody>
      </p:sp>
    </p:spTree>
    <p:extLst>
      <p:ext uri="{BB962C8B-B14F-4D97-AF65-F5344CB8AC3E}">
        <p14:creationId xmlns:p14="http://schemas.microsoft.com/office/powerpoint/2010/main" val="3513869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screen"/>
          <a:stretch>
            <a:fillRect/>
          </a:stretch>
        </p:blipFill>
        <p:spPr>
          <a:xfrm>
            <a:off x="228600" y="1869585"/>
            <a:ext cx="2743200" cy="1766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descr="http://t2.gstatic.com/images?q=tbn:ANd9GcRMEiHyKbA7ufLqg6hvyLzDWhHGEnQ-rHTFJBAGlDc_dADr24GbizHlX5U"/>
          <p:cNvPicPr>
            <a:picLocks noChangeAspect="1" noChangeArrowheads="1"/>
          </p:cNvPicPr>
          <p:nvPr/>
        </p:nvPicPr>
        <p:blipFill>
          <a:blip r:embed="rId4" cstate="print"/>
          <a:srcRect/>
          <a:stretch>
            <a:fillRect/>
          </a:stretch>
        </p:blipFill>
        <p:spPr bwMode="auto">
          <a:xfrm>
            <a:off x="1524000" y="2631585"/>
            <a:ext cx="1468798"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388" name="Title 1"/>
          <p:cNvSpPr>
            <a:spLocks noGrp="1"/>
          </p:cNvSpPr>
          <p:nvPr>
            <p:ph type="title"/>
          </p:nvPr>
        </p:nvSpPr>
        <p:spPr>
          <a:xfrm>
            <a:off x="457200" y="303213"/>
            <a:ext cx="8229600" cy="944562"/>
          </a:xfrm>
        </p:spPr>
        <p:txBody>
          <a:bodyPr/>
          <a:lstStyle/>
          <a:p>
            <a:pPr eaLnBrk="1" hangingPunct="1"/>
            <a:r>
              <a:rPr lang="en-US" dirty="0"/>
              <a:t>Who is generating Big Data?</a:t>
            </a:r>
          </a:p>
        </p:txBody>
      </p:sp>
      <p:sp>
        <p:nvSpPr>
          <p:cNvPr id="16389" name="TextBox 8"/>
          <p:cNvSpPr txBox="1">
            <a:spLocks noChangeArrowheads="1"/>
          </p:cNvSpPr>
          <p:nvPr/>
        </p:nvSpPr>
        <p:spPr bwMode="auto">
          <a:xfrm>
            <a:off x="5964238" y="1375873"/>
            <a:ext cx="28749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a:latin typeface="Arial" charset="0"/>
              </a:rPr>
              <a:t>Homeland Security</a:t>
            </a:r>
          </a:p>
        </p:txBody>
      </p:sp>
      <p:sp>
        <p:nvSpPr>
          <p:cNvPr id="16390" name="TextBox 9"/>
          <p:cNvSpPr txBox="1">
            <a:spLocks noChangeArrowheads="1"/>
          </p:cNvSpPr>
          <p:nvPr/>
        </p:nvSpPr>
        <p:spPr bwMode="auto">
          <a:xfrm>
            <a:off x="6019800" y="4003185"/>
            <a:ext cx="2743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a:latin typeface="Arial" charset="0"/>
              </a:rPr>
              <a:t>Real Time Search</a:t>
            </a:r>
          </a:p>
        </p:txBody>
      </p:sp>
      <p:sp>
        <p:nvSpPr>
          <p:cNvPr id="16391" name="Rectangle 10"/>
          <p:cNvSpPr>
            <a:spLocks noChangeArrowheads="1"/>
          </p:cNvSpPr>
          <p:nvPr/>
        </p:nvSpPr>
        <p:spPr bwMode="auto">
          <a:xfrm>
            <a:off x="152400" y="1412385"/>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t>Social</a:t>
            </a:r>
          </a:p>
        </p:txBody>
      </p:sp>
      <p:sp>
        <p:nvSpPr>
          <p:cNvPr id="16392" name="TextBox 12"/>
          <p:cNvSpPr txBox="1">
            <a:spLocks noChangeArrowheads="1"/>
          </p:cNvSpPr>
          <p:nvPr/>
        </p:nvSpPr>
        <p:spPr bwMode="auto">
          <a:xfrm>
            <a:off x="152400" y="4003185"/>
            <a:ext cx="2819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dirty="0" err="1">
                <a:latin typeface="Arial" charset="0"/>
              </a:rPr>
              <a:t>eCommerce</a:t>
            </a:r>
            <a:endParaRPr lang="en-US" sz="1600" dirty="0">
              <a:latin typeface="Arial" charset="0"/>
            </a:endParaRPr>
          </a:p>
        </p:txBody>
      </p:sp>
      <p:pic>
        <p:nvPicPr>
          <p:cNvPr id="16393"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945785"/>
            <a:ext cx="25908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1" name="TextBox 14"/>
          <p:cNvSpPr txBox="1">
            <a:spLocks noChangeArrowheads="1"/>
          </p:cNvSpPr>
          <p:nvPr/>
        </p:nvSpPr>
        <p:spPr bwMode="auto">
          <a:xfrm>
            <a:off x="3352800" y="1336185"/>
            <a:ext cx="2362200" cy="646113"/>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800" dirty="0">
                <a:latin typeface="+mn-lt"/>
                <a:ea typeface="+mn-ea"/>
                <a:cs typeface="+mn-cs"/>
              </a:rPr>
              <a:t>User Tracking &amp; Engagement</a:t>
            </a:r>
          </a:p>
        </p:txBody>
      </p:sp>
      <p:sp>
        <p:nvSpPr>
          <p:cNvPr id="16395" name="TextBox 17"/>
          <p:cNvSpPr txBox="1">
            <a:spLocks noChangeArrowheads="1"/>
          </p:cNvSpPr>
          <p:nvPr/>
        </p:nvSpPr>
        <p:spPr bwMode="auto">
          <a:xfrm>
            <a:off x="3505200" y="4003185"/>
            <a:ext cx="2286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600">
                <a:latin typeface="Arial" charset="0"/>
              </a:rPr>
              <a:t>Financial Services </a:t>
            </a:r>
          </a:p>
        </p:txBody>
      </p:sp>
      <p:pic>
        <p:nvPicPr>
          <p:cNvPr id="16396"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552539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97" name="Group 11"/>
          <p:cNvGrpSpPr>
            <a:grpSpLocks/>
          </p:cNvGrpSpPr>
          <p:nvPr/>
        </p:nvGrpSpPr>
        <p:grpSpPr bwMode="auto">
          <a:xfrm>
            <a:off x="6273800" y="4928495"/>
            <a:ext cx="2425700" cy="482600"/>
            <a:chOff x="5727959" y="4694719"/>
            <a:chExt cx="3208432" cy="639281"/>
          </a:xfrm>
        </p:grpSpPr>
        <p:pic>
          <p:nvPicPr>
            <p:cNvPr id="16409"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27959" y="4694719"/>
              <a:ext cx="239466" cy="63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0"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56559" y="4694719"/>
              <a:ext cx="2979832" cy="63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398" name="Picture 5"/>
          <p:cNvPicPr>
            <a:picLocks noChangeAspect="1"/>
          </p:cNvPicPr>
          <p:nvPr/>
        </p:nvPicPr>
        <p:blipFill>
          <a:blip r:embed="rId9">
            <a:extLst>
              <a:ext uri="{28A0092B-C50C-407E-A947-70E740481C1C}">
                <a14:useLocalDpi xmlns:a14="http://schemas.microsoft.com/office/drawing/2010/main" val="0"/>
              </a:ext>
            </a:extLst>
          </a:blip>
          <a:srcRect t="-25693"/>
          <a:stretch>
            <a:fillRect/>
          </a:stretch>
        </p:blipFill>
        <p:spPr bwMode="auto">
          <a:xfrm>
            <a:off x="6300788" y="4483995"/>
            <a:ext cx="90805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781800" y="5474595"/>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315200" y="54745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a:cxnSpLocks noChangeShapeType="1"/>
          </p:cNvCxnSpPr>
          <p:nvPr/>
        </p:nvCxnSpPr>
        <p:spPr bwMode="auto">
          <a:xfrm>
            <a:off x="3200400" y="1412385"/>
            <a:ext cx="0" cy="46482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27" name="Straight Connector 26"/>
          <p:cNvCxnSpPr>
            <a:cxnSpLocks noChangeShapeType="1"/>
          </p:cNvCxnSpPr>
          <p:nvPr/>
        </p:nvCxnSpPr>
        <p:spPr bwMode="auto">
          <a:xfrm>
            <a:off x="5867400" y="1412385"/>
            <a:ext cx="0" cy="46482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28" name="Straight Connector 27"/>
          <p:cNvCxnSpPr>
            <a:cxnSpLocks noChangeShapeType="1"/>
          </p:cNvCxnSpPr>
          <p:nvPr/>
        </p:nvCxnSpPr>
        <p:spPr bwMode="auto">
          <a:xfrm>
            <a:off x="304800" y="3849198"/>
            <a:ext cx="8229600" cy="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pic>
        <p:nvPicPr>
          <p:cNvPr id="13" name="Picture 12"/>
          <p:cNvPicPr>
            <a:picLocks noChangeAspect="1"/>
          </p:cNvPicPr>
          <p:nvPr/>
        </p:nvPicPr>
        <p:blipFill>
          <a:blip r:embed="rId12" cstate="print"/>
          <a:stretch>
            <a:fillRect/>
          </a:stretch>
        </p:blipFill>
        <p:spPr>
          <a:xfrm>
            <a:off x="3505200" y="4536585"/>
            <a:ext cx="2133600" cy="1402080"/>
          </a:xfrm>
          <a:prstGeom prst="rect">
            <a:avLst/>
          </a:prstGeom>
          <a:ln>
            <a:noFill/>
          </a:ln>
          <a:effectLst>
            <a:softEdge rad="112500"/>
          </a:effectLst>
        </p:spPr>
      </p:pic>
      <p:pic>
        <p:nvPicPr>
          <p:cNvPr id="15" name="Picture 14"/>
          <p:cNvPicPr>
            <a:picLocks noChangeAspect="1"/>
          </p:cNvPicPr>
          <p:nvPr/>
        </p:nvPicPr>
        <p:blipFill>
          <a:blip r:embed="rId13"/>
          <a:srcRect/>
          <a:stretch>
            <a:fillRect/>
          </a:stretch>
        </p:blipFill>
        <p:spPr bwMode="auto">
          <a:xfrm>
            <a:off x="6324600" y="1799735"/>
            <a:ext cx="1905000" cy="1900238"/>
          </a:xfrm>
          <a:prstGeom prst="rect">
            <a:avLst/>
          </a:prstGeom>
          <a:noFill/>
          <a:ln>
            <a:noFill/>
          </a:ln>
          <a:effectLst>
            <a:outerShdw blurRad="292100" dist="139700" dir="2700000" algn="tl" rotWithShape="0">
              <a:srgbClr val="333333">
                <a:alpha val="64999"/>
              </a:srgbClr>
            </a:outerShdw>
          </a:effectLst>
        </p:spPr>
      </p:pic>
      <p:sp>
        <p:nvSpPr>
          <p:cNvPr id="25" name="슬라이드 번호 개체 틀 3"/>
          <p:cNvSpPr>
            <a:spLocks noGrp="1"/>
          </p:cNvSpPr>
          <p:nvPr>
            <p:ph type="sldNum" sz="quarter" idx="12"/>
          </p:nvPr>
        </p:nvSpPr>
        <p:spPr>
          <a:xfrm>
            <a:off x="6553200" y="6356350"/>
            <a:ext cx="2133600" cy="365125"/>
          </a:xfrm>
        </p:spPr>
        <p:txBody>
          <a:bodyPr/>
          <a:lstStyle/>
          <a:p>
            <a:fld id="{10211B80-7C79-41F7-9946-37F518A5652A}" type="slidenum">
              <a:rPr lang="ko-KR" altLang="en-US" smtClean="0"/>
              <a:pPr/>
              <a:t>6</a:t>
            </a:fld>
            <a:endParaRPr lang="ko-KR" altLang="en-US" dirty="0"/>
          </a:p>
        </p:txBody>
      </p:sp>
      <p:pic>
        <p:nvPicPr>
          <p:cNvPr id="1026" name="Picture 2" descr="http://cdn2.1stwebdesigner.com/wp-content/uploads/2010/10/speckyboy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7009" y="4442149"/>
            <a:ext cx="1470182" cy="161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874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data flow with a single reduce task</a:t>
            </a:r>
          </a:p>
        </p:txBody>
      </p:sp>
      <p:sp>
        <p:nvSpPr>
          <p:cNvPr id="4" name="Slide Number Placeholder 3"/>
          <p:cNvSpPr>
            <a:spLocks noGrp="1"/>
          </p:cNvSpPr>
          <p:nvPr>
            <p:ph type="sldNum" sz="quarter" idx="12"/>
          </p:nvPr>
        </p:nvSpPr>
        <p:spPr/>
        <p:txBody>
          <a:bodyPr/>
          <a:lstStyle/>
          <a:p>
            <a:fld id="{71BD4A25-22B2-48E3-9FC3-0D375F0F72AF}" type="slidenum">
              <a:rPr lang="en-US" smtClean="0"/>
              <a:t>60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632071"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4778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MapReduce data flow with multiple reduce tasks</a:t>
            </a:r>
          </a:p>
        </p:txBody>
      </p:sp>
      <p:sp>
        <p:nvSpPr>
          <p:cNvPr id="4" name="Slide Number Placeholder 3"/>
          <p:cNvSpPr>
            <a:spLocks noGrp="1"/>
          </p:cNvSpPr>
          <p:nvPr>
            <p:ph type="sldNum" sz="quarter" idx="12"/>
          </p:nvPr>
        </p:nvSpPr>
        <p:spPr/>
        <p:txBody>
          <a:bodyPr/>
          <a:lstStyle/>
          <a:p>
            <a:fld id="{71BD4A25-22B2-48E3-9FC3-0D375F0F72AF}" type="slidenum">
              <a:rPr lang="en-US" smtClean="0"/>
              <a:t>61</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7700538"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084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585"/>
            <a:ext cx="8229600" cy="714626"/>
          </a:xfrm>
        </p:spPr>
        <p:txBody>
          <a:bodyPr>
            <a:normAutofit fontScale="90000"/>
          </a:bodyPr>
          <a:lstStyle/>
          <a:p>
            <a:r>
              <a:rPr lang="en-US" dirty="0"/>
              <a:t>That is a lot of data …</a:t>
            </a:r>
          </a:p>
        </p:txBody>
      </p:sp>
      <p:pic>
        <p:nvPicPr>
          <p:cNvPr id="4" name="Picture 3"/>
          <p:cNvPicPr>
            <a:picLocks noChangeAspect="1"/>
          </p:cNvPicPr>
          <p:nvPr/>
        </p:nvPicPr>
        <p:blipFill>
          <a:blip r:embed="rId2"/>
          <a:stretch>
            <a:fillRect/>
          </a:stretch>
        </p:blipFill>
        <p:spPr>
          <a:xfrm>
            <a:off x="855579" y="1070812"/>
            <a:ext cx="7272421" cy="5454316"/>
          </a:xfrm>
          <a:prstGeom prst="rect">
            <a:avLst/>
          </a:prstGeom>
        </p:spPr>
      </p:pic>
    </p:spTree>
    <p:extLst>
      <p:ext uri="{BB962C8B-B14F-4D97-AF65-F5344CB8AC3E}">
        <p14:creationId xmlns:p14="http://schemas.microsoft.com/office/powerpoint/2010/main" val="406772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226740" y="2796823"/>
            <a:ext cx="2690520" cy="112888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600" dirty="0">
                <a:solidFill>
                  <a:schemeClr val="tx1"/>
                </a:solidFill>
              </a:rPr>
              <a:t>Big Data</a:t>
            </a:r>
          </a:p>
        </p:txBody>
      </p:sp>
      <p:sp>
        <p:nvSpPr>
          <p:cNvPr id="19" name="Title 1"/>
          <p:cNvSpPr>
            <a:spLocks noGrp="1"/>
          </p:cNvSpPr>
          <p:nvPr>
            <p:ph type="title"/>
          </p:nvPr>
        </p:nvSpPr>
        <p:spPr>
          <a:xfrm>
            <a:off x="457200" y="-1"/>
            <a:ext cx="8229600" cy="827853"/>
          </a:xfrm>
        </p:spPr>
        <p:txBody>
          <a:bodyPr/>
          <a:lstStyle/>
          <a:p>
            <a:r>
              <a:rPr lang="en-US" dirty="0"/>
              <a:t>What are Key Features of Big Data?</a:t>
            </a:r>
          </a:p>
        </p:txBody>
      </p:sp>
      <p:cxnSp>
        <p:nvCxnSpPr>
          <p:cNvPr id="12" name="Straight Arrow Connector 11"/>
          <p:cNvCxnSpPr/>
          <p:nvPr/>
        </p:nvCxnSpPr>
        <p:spPr>
          <a:xfrm flipH="1" flipV="1">
            <a:off x="2982148" y="2439343"/>
            <a:ext cx="244592" cy="357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917260" y="2439343"/>
            <a:ext cx="334903" cy="3574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917260" y="3925711"/>
            <a:ext cx="334903" cy="3762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2916296" y="3925711"/>
            <a:ext cx="310444" cy="3762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754474" y="1636890"/>
            <a:ext cx="2079037" cy="53246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rgbClr val="000000"/>
                </a:solidFill>
              </a:rPr>
              <a:t>Volume</a:t>
            </a:r>
          </a:p>
        </p:txBody>
      </p:sp>
      <p:sp>
        <p:nvSpPr>
          <p:cNvPr id="41" name="Rounded Rectangle 40"/>
          <p:cNvSpPr/>
          <p:nvPr/>
        </p:nvSpPr>
        <p:spPr>
          <a:xfrm>
            <a:off x="754474" y="2169350"/>
            <a:ext cx="2079037" cy="893703"/>
          </a:xfrm>
          <a:prstGeom prst="roundRect">
            <a:avLst>
              <a:gd name="adj" fmla="val 7915"/>
            </a:avLst>
          </a:prstGeom>
        </p:spPr>
        <p:style>
          <a:lnRef idx="1">
            <a:schemeClr val="accent5"/>
          </a:lnRef>
          <a:fillRef idx="2">
            <a:schemeClr val="accent5"/>
          </a:fillRef>
          <a:effectRef idx="1">
            <a:schemeClr val="accent5"/>
          </a:effectRef>
          <a:fontRef idx="minor">
            <a:schemeClr val="dk1"/>
          </a:fontRef>
        </p:style>
        <p:txBody>
          <a:bodyPr numCol="1" rtlCol="0" anchor="ctr" anchorCtr="1"/>
          <a:lstStyle/>
          <a:p>
            <a:pPr algn="ctr"/>
            <a:r>
              <a:rPr lang="en-US" dirty="0"/>
              <a:t>Petabyte scale</a:t>
            </a:r>
          </a:p>
        </p:txBody>
      </p:sp>
      <p:sp>
        <p:nvSpPr>
          <p:cNvPr id="42" name="Rounded Rectangle 41"/>
          <p:cNvSpPr/>
          <p:nvPr/>
        </p:nvSpPr>
        <p:spPr>
          <a:xfrm>
            <a:off x="754474" y="4298245"/>
            <a:ext cx="2079037" cy="53246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rgbClr val="000000"/>
                </a:solidFill>
              </a:rPr>
              <a:t>Variety</a:t>
            </a:r>
          </a:p>
        </p:txBody>
      </p:sp>
      <p:sp>
        <p:nvSpPr>
          <p:cNvPr id="43" name="Rounded Rectangle 42"/>
          <p:cNvSpPr/>
          <p:nvPr/>
        </p:nvSpPr>
        <p:spPr>
          <a:xfrm>
            <a:off x="754474" y="4830705"/>
            <a:ext cx="2079037" cy="893703"/>
          </a:xfrm>
          <a:prstGeom prst="roundRect">
            <a:avLst>
              <a:gd name="adj" fmla="val 7915"/>
            </a:avLst>
          </a:prstGeom>
        </p:spPr>
        <p:style>
          <a:lnRef idx="1">
            <a:schemeClr val="accent5"/>
          </a:lnRef>
          <a:fillRef idx="2">
            <a:schemeClr val="accent5"/>
          </a:fillRef>
          <a:effectRef idx="1">
            <a:schemeClr val="accent5"/>
          </a:effectRef>
          <a:fontRef idx="minor">
            <a:schemeClr val="dk1"/>
          </a:fontRef>
        </p:style>
        <p:txBody>
          <a:bodyPr numCol="1" rtlCol="0" anchor="t" anchorCtr="0"/>
          <a:lstStyle/>
          <a:p>
            <a:pPr algn="ctr"/>
            <a:r>
              <a:rPr lang="en-US" dirty="0"/>
              <a:t>Structured</a:t>
            </a:r>
          </a:p>
          <a:p>
            <a:pPr algn="ctr"/>
            <a:r>
              <a:rPr lang="en-US" dirty="0"/>
              <a:t>Semi-structured</a:t>
            </a:r>
          </a:p>
          <a:p>
            <a:pPr algn="ctr"/>
            <a:r>
              <a:rPr lang="en-US" dirty="0"/>
              <a:t>Unstructured</a:t>
            </a:r>
          </a:p>
        </p:txBody>
      </p:sp>
      <p:sp>
        <p:nvSpPr>
          <p:cNvPr id="14" name="Rounded Rectangle 13"/>
          <p:cNvSpPr/>
          <p:nvPr/>
        </p:nvSpPr>
        <p:spPr>
          <a:xfrm>
            <a:off x="6532503" y="1636890"/>
            <a:ext cx="2079037" cy="53246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rgbClr val="000000"/>
                </a:solidFill>
              </a:rPr>
              <a:t>Velocity</a:t>
            </a:r>
          </a:p>
        </p:txBody>
      </p:sp>
      <p:sp>
        <p:nvSpPr>
          <p:cNvPr id="15" name="Rounded Rectangle 14"/>
          <p:cNvSpPr/>
          <p:nvPr/>
        </p:nvSpPr>
        <p:spPr>
          <a:xfrm>
            <a:off x="6532503" y="2169350"/>
            <a:ext cx="2079037" cy="893703"/>
          </a:xfrm>
          <a:prstGeom prst="roundRect">
            <a:avLst>
              <a:gd name="adj" fmla="val 7915"/>
            </a:avLst>
          </a:prstGeom>
        </p:spPr>
        <p:style>
          <a:lnRef idx="1">
            <a:schemeClr val="accent5"/>
          </a:lnRef>
          <a:fillRef idx="2">
            <a:schemeClr val="accent5"/>
          </a:fillRef>
          <a:effectRef idx="1">
            <a:schemeClr val="accent5"/>
          </a:effectRef>
          <a:fontRef idx="minor">
            <a:schemeClr val="dk1"/>
          </a:fontRef>
        </p:style>
        <p:txBody>
          <a:bodyPr numCol="1" rtlCol="0" anchor="t" anchorCtr="0"/>
          <a:lstStyle/>
          <a:p>
            <a:pPr algn="ctr"/>
            <a:r>
              <a:rPr lang="en-US" dirty="0"/>
              <a:t>Social Media</a:t>
            </a:r>
          </a:p>
          <a:p>
            <a:pPr algn="ctr"/>
            <a:r>
              <a:rPr lang="en-US" dirty="0"/>
              <a:t>Sensor</a:t>
            </a:r>
          </a:p>
          <a:p>
            <a:pPr algn="ctr"/>
            <a:r>
              <a:rPr lang="en-US" dirty="0"/>
              <a:t>Throughput</a:t>
            </a:r>
          </a:p>
        </p:txBody>
      </p:sp>
      <p:sp>
        <p:nvSpPr>
          <p:cNvPr id="16" name="Rounded Rectangle 15"/>
          <p:cNvSpPr/>
          <p:nvPr/>
        </p:nvSpPr>
        <p:spPr>
          <a:xfrm>
            <a:off x="6532503" y="4298245"/>
            <a:ext cx="2079037" cy="53246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solidFill>
                  <a:srgbClr val="000000"/>
                </a:solidFill>
              </a:rPr>
              <a:t>Veracity</a:t>
            </a:r>
          </a:p>
        </p:txBody>
      </p:sp>
      <p:sp>
        <p:nvSpPr>
          <p:cNvPr id="17" name="Rounded Rectangle 16"/>
          <p:cNvSpPr/>
          <p:nvPr/>
        </p:nvSpPr>
        <p:spPr>
          <a:xfrm>
            <a:off x="6532503" y="4830705"/>
            <a:ext cx="2079037" cy="893703"/>
          </a:xfrm>
          <a:prstGeom prst="roundRect">
            <a:avLst>
              <a:gd name="adj" fmla="val 7915"/>
            </a:avLst>
          </a:prstGeom>
        </p:spPr>
        <p:style>
          <a:lnRef idx="1">
            <a:schemeClr val="accent5"/>
          </a:lnRef>
          <a:fillRef idx="2">
            <a:schemeClr val="accent5"/>
          </a:fillRef>
          <a:effectRef idx="1">
            <a:schemeClr val="accent5"/>
          </a:effectRef>
          <a:fontRef idx="minor">
            <a:schemeClr val="dk1"/>
          </a:fontRef>
        </p:style>
        <p:txBody>
          <a:bodyPr numCol="1" rtlCol="0" anchor="t" anchorCtr="0"/>
          <a:lstStyle/>
          <a:p>
            <a:pPr algn="ctr"/>
            <a:r>
              <a:rPr lang="en-US" dirty="0"/>
              <a:t>Unclean</a:t>
            </a:r>
          </a:p>
          <a:p>
            <a:pPr algn="ctr"/>
            <a:r>
              <a:rPr lang="en-US" dirty="0"/>
              <a:t>Imprecise</a:t>
            </a:r>
          </a:p>
          <a:p>
            <a:pPr algn="ctr"/>
            <a:r>
              <a:rPr lang="en-US" dirty="0"/>
              <a:t>Unclear</a:t>
            </a:r>
          </a:p>
        </p:txBody>
      </p:sp>
      <p:sp>
        <p:nvSpPr>
          <p:cNvPr id="2" name="Rectangle 1"/>
          <p:cNvSpPr/>
          <p:nvPr/>
        </p:nvSpPr>
        <p:spPr>
          <a:xfrm>
            <a:off x="3662947" y="4411579"/>
            <a:ext cx="1938421" cy="6149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rPr>
              <a:t>4 </a:t>
            </a:r>
            <a:r>
              <a:rPr lang="en-US" sz="3200" b="1" dirty="0" err="1">
                <a:solidFill>
                  <a:schemeClr val="tx1"/>
                </a:solidFill>
              </a:rPr>
              <a:t>Vs</a:t>
            </a:r>
            <a:endParaRPr lang="en-US" sz="3200" b="1" dirty="0">
              <a:solidFill>
                <a:schemeClr val="tx1"/>
              </a:solidFill>
            </a:endParaRPr>
          </a:p>
        </p:txBody>
      </p:sp>
    </p:spTree>
    <p:extLst>
      <p:ext uri="{BB962C8B-B14F-4D97-AF65-F5344CB8AC3E}">
        <p14:creationId xmlns:p14="http://schemas.microsoft.com/office/powerpoint/2010/main" val="352593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568" y="0"/>
            <a:ext cx="8229600" cy="1143000"/>
          </a:xfrm>
        </p:spPr>
        <p:txBody>
          <a:bodyPr>
            <a:normAutofit fontScale="90000"/>
          </a:bodyPr>
          <a:lstStyle/>
          <a:p>
            <a:r>
              <a:rPr lang="en-US" dirty="0"/>
              <a:t>Philosophy to Scale for Big Data?</a:t>
            </a:r>
            <a:br>
              <a:rPr lang="en-US" dirty="0"/>
            </a:br>
            <a:r>
              <a:rPr lang="en-US" dirty="0"/>
              <a:t>(Divide and Conquer)</a:t>
            </a:r>
          </a:p>
        </p:txBody>
      </p:sp>
      <p:pic>
        <p:nvPicPr>
          <p:cNvPr id="4" name="Picture 3"/>
          <p:cNvPicPr>
            <a:picLocks noChangeAspect="1"/>
          </p:cNvPicPr>
          <p:nvPr/>
        </p:nvPicPr>
        <p:blipFill>
          <a:blip r:embed="rId2"/>
          <a:stretch>
            <a:fillRect/>
          </a:stretch>
        </p:blipFill>
        <p:spPr>
          <a:xfrm>
            <a:off x="623638" y="1123532"/>
            <a:ext cx="5424036" cy="5025941"/>
          </a:xfrm>
          <a:prstGeom prst="rect">
            <a:avLst/>
          </a:prstGeom>
        </p:spPr>
      </p:pic>
      <p:sp>
        <p:nvSpPr>
          <p:cNvPr id="6" name="TextBox 5"/>
          <p:cNvSpPr txBox="1"/>
          <p:nvPr/>
        </p:nvSpPr>
        <p:spPr>
          <a:xfrm>
            <a:off x="6280484" y="2011022"/>
            <a:ext cx="2408990" cy="523220"/>
          </a:xfrm>
          <a:prstGeom prst="rect">
            <a:avLst/>
          </a:prstGeom>
          <a:noFill/>
        </p:spPr>
        <p:txBody>
          <a:bodyPr wrap="square" rtlCol="0">
            <a:spAutoFit/>
          </a:bodyPr>
          <a:lstStyle/>
          <a:p>
            <a:pPr algn="ctr"/>
            <a:r>
              <a:rPr lang="en-US" sz="2800" b="1" dirty="0"/>
              <a:t>Divide Work</a:t>
            </a:r>
          </a:p>
        </p:txBody>
      </p:sp>
      <p:sp>
        <p:nvSpPr>
          <p:cNvPr id="7" name="TextBox 6"/>
          <p:cNvSpPr txBox="1"/>
          <p:nvPr/>
        </p:nvSpPr>
        <p:spPr>
          <a:xfrm>
            <a:off x="6194727" y="5071980"/>
            <a:ext cx="2722010" cy="523220"/>
          </a:xfrm>
          <a:prstGeom prst="rect">
            <a:avLst/>
          </a:prstGeom>
          <a:noFill/>
        </p:spPr>
        <p:txBody>
          <a:bodyPr wrap="square" rtlCol="0">
            <a:spAutoFit/>
          </a:bodyPr>
          <a:lstStyle/>
          <a:p>
            <a:r>
              <a:rPr lang="en-US" sz="2800" b="1" dirty="0"/>
              <a:t>Combine Results</a:t>
            </a:r>
          </a:p>
        </p:txBody>
      </p:sp>
      <p:sp>
        <p:nvSpPr>
          <p:cNvPr id="8" name="Down Arrow 7"/>
          <p:cNvSpPr/>
          <p:nvPr/>
        </p:nvSpPr>
        <p:spPr>
          <a:xfrm>
            <a:off x="7138737" y="2673684"/>
            <a:ext cx="360947" cy="239829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998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13477</TotalTime>
  <Words>7099</Words>
  <Application>Microsoft Office PowerPoint</Application>
  <PresentationFormat>On-screen Show (4:3)</PresentationFormat>
  <Paragraphs>963</Paragraphs>
  <Slides>61</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Calibri</vt:lpstr>
      <vt:lpstr>Consolas</vt:lpstr>
      <vt:lpstr>Courier New</vt:lpstr>
      <vt:lpstr>Tahoma</vt:lpstr>
      <vt:lpstr>Times New Roman</vt:lpstr>
      <vt:lpstr>Webdings</vt:lpstr>
      <vt:lpstr>Wingdings</vt:lpstr>
      <vt:lpstr>Office Theme</vt:lpstr>
      <vt:lpstr>Introduction to Hadoop and MapReduce </vt:lpstr>
      <vt:lpstr>Overview</vt:lpstr>
      <vt:lpstr>Why Hadoop? </vt:lpstr>
      <vt:lpstr>What is Big Data</vt:lpstr>
      <vt:lpstr>How big is big?</vt:lpstr>
      <vt:lpstr>Who is generating Big Data?</vt:lpstr>
      <vt:lpstr>That is a lot of data …</vt:lpstr>
      <vt:lpstr>What are Key Features of Big Data?</vt:lpstr>
      <vt:lpstr>Philosophy to Scale for Big Data? (Divide and Conquer)</vt:lpstr>
      <vt:lpstr>Distributed processing is non-trivial </vt:lpstr>
      <vt:lpstr>Big data storage is challenging</vt:lpstr>
      <vt:lpstr>One popular solution: Hadoop </vt:lpstr>
      <vt:lpstr>Hadoop offers</vt:lpstr>
      <vt:lpstr>Hadoop offers</vt:lpstr>
      <vt:lpstr>A real world example of New York Times</vt:lpstr>
      <vt:lpstr>A real world example of New York Times</vt:lpstr>
      <vt:lpstr>So we are </vt:lpstr>
      <vt:lpstr>A little history on Hadoop</vt:lpstr>
      <vt:lpstr>Who uses Hadoop?</vt:lpstr>
      <vt:lpstr>Hadoop Stack (Simplified)</vt:lpstr>
      <vt:lpstr>What do we Mean by Hadoop</vt:lpstr>
      <vt:lpstr>Design principles of Hadoop</vt:lpstr>
      <vt:lpstr>Hadoop is not for all types of work</vt:lpstr>
      <vt:lpstr>Hadoop Operational Modes</vt:lpstr>
      <vt:lpstr>What is MapReduce?</vt:lpstr>
      <vt:lpstr>Philosophy to Scale for Big Data? (Divide and Conquer)</vt:lpstr>
      <vt:lpstr>When to Use MapReduce </vt:lpstr>
      <vt:lpstr>MapReduce Examples</vt:lpstr>
      <vt:lpstr>MapReduce Example: Word Count</vt:lpstr>
      <vt:lpstr>MapReduce Example: Word Count</vt:lpstr>
      <vt:lpstr>PowerPoint Presentation</vt:lpstr>
      <vt:lpstr>MapReduce: Combiner</vt:lpstr>
      <vt:lpstr>MapReduce – Map Phase</vt:lpstr>
      <vt:lpstr>MapReduce – The Shuffle</vt:lpstr>
      <vt:lpstr>MapReduce – Reduce Phase</vt:lpstr>
      <vt:lpstr>Word Count Example</vt:lpstr>
      <vt:lpstr>Map Input</vt:lpstr>
      <vt:lpstr>Map Task</vt:lpstr>
      <vt:lpstr>Shuffle</vt:lpstr>
      <vt:lpstr>Persisting Data in Shuffle</vt:lpstr>
      <vt:lpstr>Reduce</vt:lpstr>
      <vt:lpstr>Optional: Combiner </vt:lpstr>
      <vt:lpstr>Example 2: Color Count</vt:lpstr>
      <vt:lpstr>Joining Data</vt:lpstr>
      <vt:lpstr>Joining Data – Cont.</vt:lpstr>
      <vt:lpstr>Joining Data – Cont.</vt:lpstr>
      <vt:lpstr>Joining Data – Cont.</vt:lpstr>
      <vt:lpstr>Key-Value &amp; Task Decomposition</vt:lpstr>
      <vt:lpstr>Key-Value &amp; Task Decomposition</vt:lpstr>
      <vt:lpstr>Shuffle and Group By Hadoop</vt:lpstr>
      <vt:lpstr>Reduce</vt:lpstr>
      <vt:lpstr>MapReduce Summary</vt:lpstr>
      <vt:lpstr>Hadoop in Bigger Enterprises</vt:lpstr>
      <vt:lpstr>A Weather Dataset</vt:lpstr>
      <vt:lpstr>Format of a National Climatic Data Center record</vt:lpstr>
      <vt:lpstr>Weather Data Insights</vt:lpstr>
      <vt:lpstr>Analyzing the Data with Hadoop</vt:lpstr>
      <vt:lpstr>Hadoop Streaming</vt:lpstr>
      <vt:lpstr>Streaming is naturally suited for text processing</vt:lpstr>
      <vt:lpstr>MapReduce data flow with a single reduce task</vt:lpstr>
      <vt:lpstr>MapReduce data flow with multiple reduce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CMP</dc:creator>
  <cp:lastModifiedBy>Elsayed Hemayed</cp:lastModifiedBy>
  <cp:revision>196</cp:revision>
  <cp:lastPrinted>2017-09-26T12:07:57Z</cp:lastPrinted>
  <dcterms:created xsi:type="dcterms:W3CDTF">2016-03-29T07:35:54Z</dcterms:created>
  <dcterms:modified xsi:type="dcterms:W3CDTF">2020-10-03T08:46:00Z</dcterms:modified>
</cp:coreProperties>
</file>